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16"/>
  </p:notesMasterIdLst>
  <p:sldIdLst>
    <p:sldId id="256" r:id="rId2"/>
    <p:sldId id="343" r:id="rId3"/>
    <p:sldId id="344" r:id="rId4"/>
    <p:sldId id="345" r:id="rId5"/>
    <p:sldId id="346" r:id="rId6"/>
    <p:sldId id="348" r:id="rId7"/>
    <p:sldId id="351" r:id="rId8"/>
    <p:sldId id="352" r:id="rId9"/>
    <p:sldId id="354" r:id="rId10"/>
    <p:sldId id="355" r:id="rId11"/>
    <p:sldId id="341" r:id="rId12"/>
    <p:sldId id="342" r:id="rId13"/>
    <p:sldId id="294" r:id="rId14"/>
    <p:sldId id="35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038"/>
  </p:normalViewPr>
  <p:slideViewPr>
    <p:cSldViewPr snapToGrid="0" snapToObjects="1">
      <p:cViewPr varScale="1">
        <p:scale>
          <a:sx n="82" d="100"/>
          <a:sy n="82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12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generation introduces a key feature to lead the change.</a:t>
            </a:r>
          </a:p>
          <a:p>
            <a:r>
              <a:rPr lang="en-GB" dirty="0"/>
              <a:t>About every 10 years, we have a new generation.</a:t>
            </a:r>
          </a:p>
          <a:p>
            <a:r>
              <a:rPr lang="en-GB" dirty="0"/>
              <a:t>1G:</a:t>
            </a:r>
            <a:br>
              <a:rPr lang="en-GB" dirty="0"/>
            </a:br>
            <a:r>
              <a:rPr lang="en-GB" dirty="0"/>
              <a:t>This introduces the idea of cellular communications network</a:t>
            </a:r>
          </a:p>
          <a:p>
            <a:r>
              <a:rPr lang="en-GB" dirty="0"/>
              <a:t>Absolutely revolutionary, with a few drawbacks:</a:t>
            </a:r>
          </a:p>
          <a:p>
            <a:pPr lvl="1"/>
            <a:r>
              <a:rPr lang="en-GB" dirty="0"/>
              <a:t>Coverage was poor</a:t>
            </a:r>
          </a:p>
          <a:p>
            <a:pPr lvl="1"/>
            <a:r>
              <a:rPr lang="en-GB" dirty="0"/>
              <a:t>Sound quality was low</a:t>
            </a:r>
          </a:p>
          <a:p>
            <a:pPr lvl="1"/>
            <a:r>
              <a:rPr lang="en-GB" dirty="0"/>
              <a:t>No roaming support between various operators</a:t>
            </a:r>
          </a:p>
          <a:p>
            <a:pPr lvl="1"/>
            <a:r>
              <a:rPr lang="en-GB" dirty="0"/>
              <a:t>No compatibility between systems: different systems operated on different frequency ranges</a:t>
            </a:r>
          </a:p>
          <a:p>
            <a:pPr lvl="1"/>
            <a:r>
              <a:rPr lang="en-GB" dirty="0"/>
              <a:t>Calls weren’t encrypted: anyone with a radio scanner could drop in </a:t>
            </a:r>
            <a:br>
              <a:rPr lang="en-GB" dirty="0"/>
            </a:br>
            <a:r>
              <a:rPr lang="en-GB" dirty="0"/>
              <a:t>on a call.</a:t>
            </a:r>
          </a:p>
          <a:p>
            <a:endParaRPr lang="en-GB" dirty="0"/>
          </a:p>
          <a:p>
            <a:r>
              <a:rPr lang="en-GB" dirty="0"/>
              <a:t>2G</a:t>
            </a:r>
            <a:br>
              <a:rPr lang="en-GB" dirty="0"/>
            </a:br>
            <a:r>
              <a:rPr lang="en-GB" dirty="0"/>
              <a:t>Let’s go digital, which has the following advantages:</a:t>
            </a:r>
          </a:p>
          <a:p>
            <a:pPr lvl="1"/>
            <a:r>
              <a:rPr lang="en-GB" dirty="0"/>
              <a:t>Voice calls were significantly clearer with less static and background crackling.</a:t>
            </a:r>
          </a:p>
          <a:p>
            <a:pPr lvl="1"/>
            <a:r>
              <a:rPr lang="en-GB" dirty="0"/>
              <a:t>Voice calls were encrypted!</a:t>
            </a:r>
          </a:p>
          <a:p>
            <a:pPr lvl="1"/>
            <a:r>
              <a:rPr lang="en-GB" dirty="0"/>
              <a:t>Text messages (SMS), </a:t>
            </a:r>
          </a:p>
          <a:p>
            <a:pPr lvl="1"/>
            <a:r>
              <a:rPr lang="en-GB" dirty="0"/>
              <a:t>Picture and multimedia messages (MMS)</a:t>
            </a:r>
          </a:p>
          <a:p>
            <a:endParaRPr lang="en-GB" dirty="0"/>
          </a:p>
          <a:p>
            <a:r>
              <a:rPr lang="en-GB" dirty="0"/>
              <a:t>3: </a:t>
            </a:r>
            <a:br>
              <a:rPr lang="en-GB" dirty="0"/>
            </a:br>
            <a:r>
              <a:rPr lang="en-GB" dirty="0"/>
              <a:t>Using a standardized network protocol, users could access</a:t>
            </a:r>
            <a:br>
              <a:rPr lang="en-GB" dirty="0"/>
            </a:br>
            <a:r>
              <a:rPr lang="en-GB" dirty="0"/>
              <a:t>data from anywhere in the world (but roaming was expensive).</a:t>
            </a:r>
          </a:p>
          <a:p>
            <a:r>
              <a:rPr lang="en-GB" dirty="0"/>
              <a:t>New features, such as:</a:t>
            </a:r>
          </a:p>
          <a:p>
            <a:pPr lvl="1"/>
            <a:r>
              <a:rPr lang="en-GB" dirty="0"/>
              <a:t>video conferencing, </a:t>
            </a:r>
          </a:p>
          <a:p>
            <a:pPr lvl="1"/>
            <a:r>
              <a:rPr lang="en-GB" dirty="0"/>
              <a:t>video streaming and </a:t>
            </a:r>
          </a:p>
          <a:p>
            <a:pPr lvl="1"/>
            <a:r>
              <a:rPr lang="en-GB" dirty="0"/>
              <a:t>voice over IP</a:t>
            </a:r>
          </a:p>
          <a:p>
            <a:r>
              <a:rPr lang="en-GB" dirty="0"/>
              <a:t>Smartphones changed the look and functionalities of our </a:t>
            </a:r>
            <a:br>
              <a:rPr lang="en-GB" dirty="0"/>
            </a:br>
            <a:r>
              <a:rPr lang="en-GB" dirty="0"/>
              <a:t>phones. iPhone and blackberry were released</a:t>
            </a:r>
          </a:p>
          <a:p>
            <a:pPr lvl="1"/>
            <a:r>
              <a:rPr lang="en-GB" dirty="0"/>
              <a:t>These devices made the network feel slow</a:t>
            </a:r>
          </a:p>
          <a:p>
            <a:r>
              <a:rPr lang="en-GB" dirty="0"/>
              <a:t>In order to increase the capacity, cell-sizes are getting smaller</a:t>
            </a:r>
          </a:p>
          <a:p>
            <a:r>
              <a:rPr lang="en-GB" dirty="0"/>
              <a:t>Mobile phones are getting smaller …</a:t>
            </a:r>
            <a:br>
              <a:rPr lang="en-GB" dirty="0"/>
            </a:br>
            <a:endParaRPr lang="en-GB" dirty="0"/>
          </a:p>
          <a:p>
            <a:r>
              <a:rPr lang="en-GB" dirty="0"/>
              <a:t>4G</a:t>
            </a:r>
            <a:br>
              <a:rPr lang="en-GB" dirty="0"/>
            </a:br>
            <a:r>
              <a:rPr lang="en-GB" dirty="0"/>
              <a:t>4G was first deployed in Stockholm, Sweden and  Oslo, Norway in 2009 as the Long Term Evolution (LTE) 4G standard. It was subsequently introduced throughout the world and offered </a:t>
            </a:r>
            <a:br>
              <a:rPr lang="en-GB" dirty="0"/>
            </a:br>
            <a:r>
              <a:rPr lang="en-GB" dirty="0"/>
              <a:t>services, such as:</a:t>
            </a:r>
          </a:p>
          <a:p>
            <a:pPr lvl="1"/>
            <a:r>
              <a:rPr lang="en-GB" dirty="0"/>
              <a:t>high-quality video streaming</a:t>
            </a:r>
          </a:p>
          <a:p>
            <a:pPr lvl="1"/>
            <a:r>
              <a:rPr lang="en-GB" dirty="0"/>
              <a:t>fast mobile web access (up to 1Gbit/s for stationary users)</a:t>
            </a:r>
          </a:p>
          <a:p>
            <a:pPr lvl="1"/>
            <a:r>
              <a:rPr lang="en-GB" dirty="0"/>
              <a:t>HQ video conferencing</a:t>
            </a:r>
          </a:p>
          <a:p>
            <a:r>
              <a:rPr lang="en-GB" dirty="0"/>
              <a:t>Mobile devices needed to be specifically designed </a:t>
            </a:r>
            <a:br>
              <a:rPr lang="en-GB" dirty="0"/>
            </a:br>
            <a:r>
              <a:rPr lang="en-GB" dirty="0"/>
              <a:t>to support 4G, unlike for the 2G to 3G switch, </a:t>
            </a:r>
            <a:br>
              <a:rPr lang="en-GB" dirty="0"/>
            </a:br>
            <a:r>
              <a:rPr lang="en-GB" dirty="0"/>
              <a:t>which just required a 3G sim card.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5G</a:t>
            </a:r>
            <a:br>
              <a:rPr lang="en-GB" dirty="0"/>
            </a:br>
            <a:r>
              <a:rPr lang="en-GB" dirty="0"/>
              <a:t>IoT was touted as the next big digital revolution: Connecting billions of devices seamlessly across the globe. </a:t>
            </a:r>
          </a:p>
          <a:p>
            <a:r>
              <a:rPr lang="en-GB" dirty="0"/>
              <a:t>5G latency between 1 and 10ms</a:t>
            </a:r>
          </a:p>
          <a:p>
            <a:r>
              <a:rPr lang="en-GB" dirty="0"/>
              <a:t>5G data-rates up to 20Gbit/s (average 100Mbit/s)</a:t>
            </a:r>
          </a:p>
          <a:p>
            <a:r>
              <a:rPr lang="en-GB" dirty="0"/>
              <a:t>5G is still being deployed and some countries haven’t </a:t>
            </a:r>
            <a:br>
              <a:rPr lang="en-GB" dirty="0"/>
            </a:br>
            <a:r>
              <a:rPr lang="en-GB" dirty="0"/>
              <a:t>even allocated the spectrum to operators.</a:t>
            </a:r>
          </a:p>
          <a:p>
            <a:r>
              <a:rPr lang="en-GB" dirty="0"/>
              <a:t>Even smaller cell-size for dense urban areas.</a:t>
            </a:r>
          </a:p>
          <a:p>
            <a:endParaRPr lang="en-GB" dirty="0"/>
          </a:p>
          <a:p>
            <a:r>
              <a:rPr lang="en-GB" dirty="0"/>
              <a:t>5G is far more expensive and complicated to implement.</a:t>
            </a:r>
            <a:br>
              <a:rPr lang="en-GB" dirty="0"/>
            </a:br>
            <a:r>
              <a:rPr lang="en-GB" dirty="0"/>
              <a:t>Unlike previous generations like 3G and 4G that could piggyback off the infrastructure left by the previous generation. </a:t>
            </a:r>
          </a:p>
          <a:p>
            <a:r>
              <a:rPr lang="en-GB" dirty="0"/>
              <a:t>5G requires many more base stations than 4G and these must be positioned closer together</a:t>
            </a:r>
          </a:p>
          <a:p>
            <a:r>
              <a:rPr lang="en-GB" dirty="0"/>
              <a:t>Upgrading to 5G could collectively cost the tech industry</a:t>
            </a:r>
            <a:br>
              <a:rPr lang="en-GB" dirty="0"/>
            </a:br>
            <a:r>
              <a:rPr lang="en-GB" dirty="0"/>
              <a:t>over $200 billion (according to Bloomberg), and the </a:t>
            </a:r>
            <a:br>
              <a:rPr lang="en-GB" dirty="0"/>
            </a:br>
            <a:r>
              <a:rPr lang="en-GB" dirty="0"/>
              <a:t>benefits may not be worth the costs.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FAFE9-EF12-634E-BB9E-33E8B396E7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8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08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25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11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91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48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06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4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6453336"/>
            <a:ext cx="12198350" cy="404664"/>
          </a:xfrm>
          <a:prstGeom prst="rect">
            <a:avLst/>
          </a:prstGeom>
          <a:solidFill>
            <a:srgbClr val="01266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0" y="3602038"/>
            <a:ext cx="12198349" cy="919902"/>
          </a:xfrm>
          <a:prstGeom prst="rect">
            <a:avLst/>
          </a:prstGeom>
          <a:solidFill>
            <a:srgbClr val="8592B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"/>
              <a:buFont typeface="Cambria"/>
              <a:buNone/>
              <a:defRPr sz="1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1524000" y="3856055"/>
            <a:ext cx="9144000" cy="52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1" y="1"/>
            <a:ext cx="12198350" cy="3719335"/>
          </a:xfrm>
          <a:prstGeom prst="rect">
            <a:avLst/>
          </a:prstGeom>
          <a:solidFill>
            <a:srgbClr val="01266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"/>
              <a:buFont typeface="Cambria"/>
              <a:buNone/>
              <a:defRPr sz="1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4622" y="4940012"/>
            <a:ext cx="1127957" cy="11279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1418655" y="5013172"/>
            <a:ext cx="2054308" cy="103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rgbClr val="05386C"/>
                </a:solidFill>
                <a:latin typeface="Cambria"/>
                <a:ea typeface="Cambria"/>
                <a:cs typeface="Cambria"/>
                <a:sym typeface="Cambria"/>
              </a:rPr>
              <a:t>Universidade</a:t>
            </a:r>
            <a:br>
              <a:rPr lang="en-GB" sz="2000" b="0" i="0" u="none" strike="noStrike" cap="none">
                <a:solidFill>
                  <a:srgbClr val="05386C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GB" sz="2000" b="0" i="0" u="none" strike="noStrike" cap="none">
                <a:solidFill>
                  <a:srgbClr val="05386C"/>
                </a:solidFill>
                <a:latin typeface="Cambria"/>
                <a:ea typeface="Cambria"/>
                <a:cs typeface="Cambria"/>
                <a:sym typeface="Cambria"/>
              </a:rPr>
              <a:t>Lusíada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>
                <a:solidFill>
                  <a:srgbClr val="8592BC"/>
                </a:solidFill>
                <a:latin typeface="Cambria"/>
                <a:ea typeface="Cambria"/>
                <a:cs typeface="Cambria"/>
                <a:sym typeface="Cambria"/>
              </a:rPr>
              <a:t>Lisboa</a:t>
            </a: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105083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mbria"/>
              <a:buNone/>
              <a:defRPr sz="5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0" y="6468263"/>
            <a:ext cx="12198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0" y="6468263"/>
            <a:ext cx="12198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336431"/>
            <a:ext cx="5181600" cy="484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336431"/>
            <a:ext cx="5181600" cy="484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0" y="6468263"/>
            <a:ext cx="12198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0" y="6468263"/>
            <a:ext cx="12198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53336"/>
            <a:ext cx="12198350" cy="404664"/>
          </a:xfrm>
          <a:prstGeom prst="rect">
            <a:avLst/>
          </a:prstGeom>
          <a:solidFill>
            <a:srgbClr val="01266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01266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0" y="6468263"/>
            <a:ext cx="12198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0" y="3602038"/>
            <a:ext cx="12198349" cy="919902"/>
          </a:xfrm>
          <a:prstGeom prst="rect">
            <a:avLst/>
          </a:prstGeom>
          <a:solidFill>
            <a:srgbClr val="8592B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"/>
              <a:buFont typeface="Cambria"/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2"/>
          </p:nvPr>
        </p:nvSpPr>
        <p:spPr>
          <a:xfrm>
            <a:off x="1034716" y="3860265"/>
            <a:ext cx="10410701" cy="52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mbria"/>
              <a:buNone/>
            </a:pPr>
            <a:r>
              <a:rPr lang="en-GB" dirty="0" err="1"/>
              <a:t>Martijn</a:t>
            </a:r>
            <a:r>
              <a:rPr lang="en-GB" dirty="0"/>
              <a:t> </a:t>
            </a:r>
            <a:r>
              <a:rPr lang="en-GB" dirty="0" err="1"/>
              <a:t>Kuipers</a:t>
            </a:r>
            <a:r>
              <a:rPr lang="en-GB" dirty="0"/>
              <a:t>, INESC-INOV/</a:t>
            </a:r>
            <a:r>
              <a:rPr lang="en-GB" dirty="0" err="1"/>
              <a:t>Lusíada</a:t>
            </a:r>
            <a:r>
              <a:rPr lang="en-GB" dirty="0"/>
              <a:t> University - Lisbon, Portugal</a:t>
            </a:r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1" y="1"/>
            <a:ext cx="12198350" cy="3719335"/>
          </a:xfrm>
          <a:prstGeom prst="rect">
            <a:avLst/>
          </a:prstGeom>
          <a:solidFill>
            <a:srgbClr val="01266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"/>
              <a:buFont typeface="Cambria"/>
              <a:buNone/>
            </a:pP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1034716" y="1122363"/>
            <a:ext cx="1099762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n-GB" sz="9600" dirty="0"/>
              <a:t>6G</a:t>
            </a:r>
            <a:br>
              <a:rPr lang="en-GB" sz="3200" dirty="0"/>
            </a:br>
            <a:r>
              <a:rPr lang="en-GB" sz="3200" dirty="0"/>
              <a:t>An Ecosystem for Technology and Market Opportunities</a:t>
            </a:r>
            <a:endParaRPr sz="3200" dirty="0"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836" y="197946"/>
            <a:ext cx="4203864" cy="155855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6729349" y="5227805"/>
            <a:ext cx="52726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sz="2000" b="1" i="1" baseline="30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sz="2000" b="1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Munich, Germany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4400"/>
              <a:buFont typeface="Cambria"/>
              <a:buNone/>
            </a:pPr>
            <a:r>
              <a:rPr lang="en-GB"/>
              <a:t>Virtualization for the End-Users</a:t>
            </a:r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</a:pPr>
            <a:r>
              <a:rPr lang="en-GB" dirty="0"/>
              <a:t>Perhaps we will have several contracts with (different) operators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•"/>
            </a:pPr>
            <a:r>
              <a:rPr lang="en-GB" dirty="0"/>
              <a:t>A </a:t>
            </a:r>
            <a:r>
              <a:rPr lang="en-GB" dirty="0" err="1"/>
              <a:t>youtube</a:t>
            </a:r>
            <a:r>
              <a:rPr lang="en-GB" dirty="0"/>
              <a:t> contract (no more adds, flat fee)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•"/>
            </a:pPr>
            <a:r>
              <a:rPr lang="en-GB" dirty="0"/>
              <a:t>A Virtual LAN “slice” contract so I can take the companies network home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•"/>
            </a:pPr>
            <a:r>
              <a:rPr lang="en-GB" dirty="0"/>
              <a:t>A phone slice for work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•"/>
            </a:pPr>
            <a:r>
              <a:rPr lang="en-GB" dirty="0"/>
              <a:t>A phone slice for personal connections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Char char="•"/>
            </a:pPr>
            <a:r>
              <a:rPr lang="en-GB" dirty="0"/>
              <a:t>Etc.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</a:pPr>
            <a:r>
              <a:rPr lang="en-GB" dirty="0"/>
              <a:t>We will become part of the 6G ecosystem, or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</a:pPr>
            <a:r>
              <a:rPr lang="en-GB" dirty="0"/>
              <a:t>The 6G ecosystem will become part of our lives</a:t>
            </a:r>
            <a:endParaRPr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E19FF18-5492-9DAA-6491-6CFED6D86BF7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89E8B25-7399-F6A5-FD7C-B260B0861B38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886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DEDA1788-D5FD-4F44-AF43-205AC7473476}"/>
              </a:ext>
            </a:extLst>
          </p:cNvPr>
          <p:cNvSpPr/>
          <p:nvPr/>
        </p:nvSpPr>
        <p:spPr>
          <a:xfrm>
            <a:off x="11112473" y="1649441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AFC99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4423D-5E72-D14B-B251-578C5C4C0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987" y="1983679"/>
            <a:ext cx="5264375" cy="398780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165051FB-A751-1E4D-9955-59D8B2640198}"/>
              </a:ext>
            </a:extLst>
          </p:cNvPr>
          <p:cNvSpPr/>
          <p:nvPr/>
        </p:nvSpPr>
        <p:spPr>
          <a:xfrm>
            <a:off x="9464515" y="2807750"/>
            <a:ext cx="516835" cy="308414"/>
          </a:xfrm>
          <a:prstGeom prst="ellipse">
            <a:avLst/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5CE02E6-BBE6-2E4A-AF8A-0D2B71245C3E}"/>
              </a:ext>
            </a:extLst>
          </p:cNvPr>
          <p:cNvSpPr/>
          <p:nvPr/>
        </p:nvSpPr>
        <p:spPr>
          <a:xfrm>
            <a:off x="9511572" y="3616202"/>
            <a:ext cx="516835" cy="308414"/>
          </a:xfrm>
          <a:prstGeom prst="ellipse">
            <a:avLst/>
          </a:prstGeom>
          <a:solidFill>
            <a:srgbClr val="0D8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E76430-0BAE-3741-9CD4-33930D4AA8AA}"/>
              </a:ext>
            </a:extLst>
          </p:cNvPr>
          <p:cNvSpPr/>
          <p:nvPr/>
        </p:nvSpPr>
        <p:spPr>
          <a:xfrm>
            <a:off x="9473794" y="4472420"/>
            <a:ext cx="516835" cy="308414"/>
          </a:xfrm>
          <a:prstGeom prst="ellipse">
            <a:avLst/>
          </a:prstGeom>
          <a:solidFill>
            <a:srgbClr val="0E9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A9AE28-0F96-534B-A0DD-6D33EE4B319D}"/>
              </a:ext>
            </a:extLst>
          </p:cNvPr>
          <p:cNvSpPr/>
          <p:nvPr/>
        </p:nvSpPr>
        <p:spPr>
          <a:xfrm>
            <a:off x="6027838" y="2214826"/>
            <a:ext cx="537882" cy="249539"/>
          </a:xfrm>
          <a:prstGeom prst="ellipse">
            <a:avLst/>
          </a:prstGeom>
          <a:solidFill>
            <a:srgbClr val="AF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6D44D-526B-E44E-A172-5FD1B2C6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6G – How to migrate from 5G?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798715-6DEC-154F-8C10-7AD3CC67E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3" b="77754" l="0" r="95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453" y="1337433"/>
            <a:ext cx="5568317" cy="169176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FCD3C54-52FE-614A-9CD5-72B68F66303F}"/>
              </a:ext>
            </a:extLst>
          </p:cNvPr>
          <p:cNvGrpSpPr/>
          <p:nvPr/>
        </p:nvGrpSpPr>
        <p:grpSpPr>
          <a:xfrm>
            <a:off x="9343542" y="4585963"/>
            <a:ext cx="303433" cy="938601"/>
            <a:chOff x="6035861" y="3255756"/>
            <a:chExt cx="303433" cy="938601"/>
          </a:xfrm>
        </p:grpSpPr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9EBE4517-19BF-DB4D-AF26-C4DE7D91C4F8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CB4B027A-DD63-FA4C-9D60-50DADB9AA75C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0E9C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F558D4-CEC5-4C45-BB37-06B96A187C28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018346-64B0-3241-90ED-310E57ADC463}"/>
              </a:ext>
            </a:extLst>
          </p:cNvPr>
          <p:cNvGrpSpPr/>
          <p:nvPr/>
        </p:nvGrpSpPr>
        <p:grpSpPr>
          <a:xfrm>
            <a:off x="9338684" y="3729745"/>
            <a:ext cx="303433" cy="938601"/>
            <a:chOff x="6035861" y="3255756"/>
            <a:chExt cx="303433" cy="938601"/>
          </a:xfrm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B0AF8B62-F24F-2C48-A4F3-814C37F7A669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2" name="Can 21">
              <a:extLst>
                <a:ext uri="{FF2B5EF4-FFF2-40B4-BE49-F238E27FC236}">
                  <a16:creationId xmlns:a16="http://schemas.microsoft.com/office/drawing/2014/main" id="{EF8A23BC-42A8-E749-B426-E0C6DA263849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0D82C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24DC53-2A79-5942-8C11-3C7669EEEB92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EA7879-6D97-1249-8CED-42B288A2A22B}"/>
              </a:ext>
            </a:extLst>
          </p:cNvPr>
          <p:cNvGrpSpPr/>
          <p:nvPr/>
        </p:nvGrpSpPr>
        <p:grpSpPr>
          <a:xfrm>
            <a:off x="9338684" y="2874852"/>
            <a:ext cx="303433" cy="938601"/>
            <a:chOff x="6035861" y="3255756"/>
            <a:chExt cx="303433" cy="938601"/>
          </a:xfrm>
        </p:grpSpPr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1EAAA57B-3324-994D-8177-F3F9023B4FFF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C9252D7D-1A4E-E24F-98E2-B0DFEB0340E4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EF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F76544-267F-0045-AEC9-CE96B78AA956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C50437-A717-3644-A434-A307F44A906A}"/>
              </a:ext>
            </a:extLst>
          </p:cNvPr>
          <p:cNvSpPr txBox="1"/>
          <p:nvPr/>
        </p:nvSpPr>
        <p:spPr>
          <a:xfrm>
            <a:off x="9601865" y="4435249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644A5A-500F-3349-9FB2-13DA9C3A9D05}"/>
              </a:ext>
            </a:extLst>
          </p:cNvPr>
          <p:cNvSpPr/>
          <p:nvPr/>
        </p:nvSpPr>
        <p:spPr>
          <a:xfrm>
            <a:off x="9473793" y="1958411"/>
            <a:ext cx="516835" cy="308414"/>
          </a:xfrm>
          <a:prstGeom prst="ellipse">
            <a:avLst/>
          </a:prstGeom>
          <a:solidFill>
            <a:srgbClr val="AF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A3946-907D-794E-AE9E-ACDCEFB6873A}"/>
              </a:ext>
            </a:extLst>
          </p:cNvPr>
          <p:cNvGrpSpPr/>
          <p:nvPr/>
        </p:nvGrpSpPr>
        <p:grpSpPr>
          <a:xfrm>
            <a:off x="9338684" y="2019955"/>
            <a:ext cx="303433" cy="938601"/>
            <a:chOff x="6035861" y="3255756"/>
            <a:chExt cx="303433" cy="938601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76526ABC-86A0-7E48-BF11-5FF5B6B81D84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8B19DFBC-6235-1C43-91DC-C9428B45D194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AFC99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F247B8-D552-6749-9E5A-F2092BC3F71D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55C2EA1-865D-8447-9BEC-82A24FC09E1B}"/>
              </a:ext>
            </a:extLst>
          </p:cNvPr>
          <p:cNvSpPr txBox="1"/>
          <p:nvPr/>
        </p:nvSpPr>
        <p:spPr>
          <a:xfrm>
            <a:off x="9594273" y="356190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D40806-CD08-6A47-8B69-85B6450E58D2}"/>
              </a:ext>
            </a:extLst>
          </p:cNvPr>
          <p:cNvSpPr txBox="1"/>
          <p:nvPr/>
        </p:nvSpPr>
        <p:spPr>
          <a:xfrm>
            <a:off x="9618195" y="276263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AE3DFA-2934-144E-BC8C-1824266BB4DB}"/>
              </a:ext>
            </a:extLst>
          </p:cNvPr>
          <p:cNvSpPr txBox="1"/>
          <p:nvPr/>
        </p:nvSpPr>
        <p:spPr>
          <a:xfrm>
            <a:off x="9614318" y="189749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A28F8FC-B33A-9440-94AB-3FE0A9ADC743}"/>
              </a:ext>
            </a:extLst>
          </p:cNvPr>
          <p:cNvSpPr/>
          <p:nvPr/>
        </p:nvSpPr>
        <p:spPr>
          <a:xfrm>
            <a:off x="9672575" y="2325568"/>
            <a:ext cx="787180" cy="644056"/>
          </a:xfrm>
          <a:custGeom>
            <a:avLst/>
            <a:gdLst>
              <a:gd name="connsiteX0" fmla="*/ 63611 w 787180"/>
              <a:gd name="connsiteY0" fmla="*/ 159026 h 644056"/>
              <a:gd name="connsiteX1" fmla="*/ 0 w 787180"/>
              <a:gd name="connsiteY1" fmla="*/ 39757 h 644056"/>
              <a:gd name="connsiteX2" fmla="*/ 151075 w 787180"/>
              <a:gd name="connsiteY2" fmla="*/ 0 h 644056"/>
              <a:gd name="connsiteX3" fmla="*/ 787180 w 787180"/>
              <a:gd name="connsiteY3" fmla="*/ 349858 h 644056"/>
              <a:gd name="connsiteX4" fmla="*/ 771277 w 787180"/>
              <a:gd name="connsiteY4" fmla="*/ 644056 h 644056"/>
              <a:gd name="connsiteX5" fmla="*/ 548640 w 787180"/>
              <a:gd name="connsiteY5" fmla="*/ 612251 h 644056"/>
              <a:gd name="connsiteX6" fmla="*/ 445274 w 787180"/>
              <a:gd name="connsiteY6" fmla="*/ 429371 h 644056"/>
              <a:gd name="connsiteX7" fmla="*/ 63611 w 787180"/>
              <a:gd name="connsiteY7" fmla="*/ 159026 h 64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0" h="644056">
                <a:moveTo>
                  <a:pt x="63611" y="159026"/>
                </a:moveTo>
                <a:lnTo>
                  <a:pt x="0" y="39757"/>
                </a:lnTo>
                <a:lnTo>
                  <a:pt x="151075" y="0"/>
                </a:lnTo>
                <a:lnTo>
                  <a:pt x="787180" y="349858"/>
                </a:lnTo>
                <a:lnTo>
                  <a:pt x="771277" y="644056"/>
                </a:lnTo>
                <a:lnTo>
                  <a:pt x="548640" y="612251"/>
                </a:lnTo>
                <a:lnTo>
                  <a:pt x="445274" y="429371"/>
                </a:lnTo>
                <a:lnTo>
                  <a:pt x="63611" y="15902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E155647-55C7-174A-BF39-8DA77651C349}"/>
              </a:ext>
            </a:extLst>
          </p:cNvPr>
          <p:cNvSpPr/>
          <p:nvPr/>
        </p:nvSpPr>
        <p:spPr>
          <a:xfrm>
            <a:off x="7764262" y="5052866"/>
            <a:ext cx="2615980" cy="1001864"/>
          </a:xfrm>
          <a:custGeom>
            <a:avLst/>
            <a:gdLst>
              <a:gd name="connsiteX0" fmla="*/ 0 w 2615980"/>
              <a:gd name="connsiteY0" fmla="*/ 667909 h 1001864"/>
              <a:gd name="connsiteX1" fmla="*/ 914400 w 2615980"/>
              <a:gd name="connsiteY1" fmla="*/ 620201 h 1001864"/>
              <a:gd name="connsiteX2" fmla="*/ 1924216 w 2615980"/>
              <a:gd name="connsiteY2" fmla="*/ 532737 h 1001864"/>
              <a:gd name="connsiteX3" fmla="*/ 2615980 w 2615980"/>
              <a:gd name="connsiteY3" fmla="*/ 0 h 1001864"/>
              <a:gd name="connsiteX4" fmla="*/ 2417197 w 2615980"/>
              <a:gd name="connsiteY4" fmla="*/ 564542 h 1001864"/>
              <a:gd name="connsiteX5" fmla="*/ 1518700 w 2615980"/>
              <a:gd name="connsiteY5" fmla="*/ 970059 h 1001864"/>
              <a:gd name="connsiteX6" fmla="*/ 461176 w 2615980"/>
              <a:gd name="connsiteY6" fmla="*/ 1001864 h 1001864"/>
              <a:gd name="connsiteX7" fmla="*/ 23854 w 2615980"/>
              <a:gd name="connsiteY7" fmla="*/ 803081 h 1001864"/>
              <a:gd name="connsiteX8" fmla="*/ 0 w 2615980"/>
              <a:gd name="connsiteY8" fmla="*/ 667909 h 100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980" h="1001864">
                <a:moveTo>
                  <a:pt x="0" y="667909"/>
                </a:moveTo>
                <a:lnTo>
                  <a:pt x="914400" y="620201"/>
                </a:lnTo>
                <a:lnTo>
                  <a:pt x="1924216" y="532737"/>
                </a:lnTo>
                <a:lnTo>
                  <a:pt x="2615980" y="0"/>
                </a:lnTo>
                <a:lnTo>
                  <a:pt x="2417197" y="564542"/>
                </a:lnTo>
                <a:lnTo>
                  <a:pt x="1518700" y="970059"/>
                </a:lnTo>
                <a:lnTo>
                  <a:pt x="461176" y="1001864"/>
                </a:lnTo>
                <a:lnTo>
                  <a:pt x="23854" y="803081"/>
                </a:lnTo>
                <a:lnTo>
                  <a:pt x="0" y="66790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E90A5DC-772C-9F4F-AEB9-893E01ECF513}"/>
              </a:ext>
            </a:extLst>
          </p:cNvPr>
          <p:cNvSpPr/>
          <p:nvPr/>
        </p:nvSpPr>
        <p:spPr>
          <a:xfrm>
            <a:off x="11190518" y="1721136"/>
            <a:ext cx="648090" cy="648090"/>
          </a:xfrm>
          <a:prstGeom prst="ellipse">
            <a:avLst/>
          </a:prstGeom>
          <a:solidFill>
            <a:srgbClr val="AF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E6E9943-CC2C-1442-A879-9F3A329343C4}"/>
              </a:ext>
            </a:extLst>
          </p:cNvPr>
          <p:cNvSpPr/>
          <p:nvPr/>
        </p:nvSpPr>
        <p:spPr>
          <a:xfrm>
            <a:off x="11118823" y="2477953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E5CB71-1C08-2044-9EA0-F0E55A2299D4}"/>
              </a:ext>
            </a:extLst>
          </p:cNvPr>
          <p:cNvSpPr/>
          <p:nvPr/>
        </p:nvSpPr>
        <p:spPr>
          <a:xfrm>
            <a:off x="11184168" y="2543298"/>
            <a:ext cx="648090" cy="648090"/>
          </a:xfrm>
          <a:prstGeom prst="ellipse">
            <a:avLst/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A2E26E4-B265-2F49-B149-232AF725656B}"/>
              </a:ext>
            </a:extLst>
          </p:cNvPr>
          <p:cNvSpPr/>
          <p:nvPr/>
        </p:nvSpPr>
        <p:spPr>
          <a:xfrm>
            <a:off x="11112473" y="3312003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82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7C17892-0BF2-F744-936F-2C2DD88DA591}"/>
              </a:ext>
            </a:extLst>
          </p:cNvPr>
          <p:cNvSpPr/>
          <p:nvPr/>
        </p:nvSpPr>
        <p:spPr>
          <a:xfrm>
            <a:off x="11177818" y="3377348"/>
            <a:ext cx="648090" cy="648090"/>
          </a:xfrm>
          <a:prstGeom prst="ellipse">
            <a:avLst/>
          </a:prstGeom>
          <a:solidFill>
            <a:srgbClr val="0D8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CE8A2C9-3741-9745-ABFA-CED888C1B958}"/>
              </a:ext>
            </a:extLst>
          </p:cNvPr>
          <p:cNvSpPr/>
          <p:nvPr/>
        </p:nvSpPr>
        <p:spPr>
          <a:xfrm>
            <a:off x="11107532" y="4146490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E9C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D3F6C96-2C40-7441-A112-EC46BA939362}"/>
              </a:ext>
            </a:extLst>
          </p:cNvPr>
          <p:cNvSpPr/>
          <p:nvPr/>
        </p:nvSpPr>
        <p:spPr>
          <a:xfrm>
            <a:off x="11172877" y="4211835"/>
            <a:ext cx="648090" cy="648090"/>
          </a:xfrm>
          <a:prstGeom prst="ellipse">
            <a:avLst/>
          </a:prstGeom>
          <a:solidFill>
            <a:srgbClr val="0E9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88BBBF5-E34C-6247-A2CF-6B9BB1FE905D}"/>
              </a:ext>
            </a:extLst>
          </p:cNvPr>
          <p:cNvCxnSpPr/>
          <p:nvPr/>
        </p:nvCxnSpPr>
        <p:spPr>
          <a:xfrm flipH="1">
            <a:off x="10146042" y="2892975"/>
            <a:ext cx="948615" cy="0"/>
          </a:xfrm>
          <a:prstGeom prst="line">
            <a:avLst/>
          </a:prstGeom>
          <a:ln w="28575">
            <a:solidFill>
              <a:srgbClr val="EF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667469C-2EC5-8D45-B160-E3B601E2123E}"/>
              </a:ext>
            </a:extLst>
          </p:cNvPr>
          <p:cNvSpPr/>
          <p:nvPr/>
        </p:nvSpPr>
        <p:spPr>
          <a:xfrm>
            <a:off x="11273803" y="184395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EA07A-7B2C-9D41-B758-F28598169505}"/>
              </a:ext>
            </a:extLst>
          </p:cNvPr>
          <p:cNvGrpSpPr/>
          <p:nvPr/>
        </p:nvGrpSpPr>
        <p:grpSpPr>
          <a:xfrm rot="1311316">
            <a:off x="11377409" y="2616738"/>
            <a:ext cx="266558" cy="489378"/>
            <a:chOff x="154987" y="1867866"/>
            <a:chExt cx="266558" cy="48937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C21DD8-294F-6C49-AE53-202B32579670}"/>
                </a:ext>
              </a:extLst>
            </p:cNvPr>
            <p:cNvGrpSpPr/>
            <p:nvPr/>
          </p:nvGrpSpPr>
          <p:grpSpPr>
            <a:xfrm>
              <a:off x="154987" y="1867866"/>
              <a:ext cx="266558" cy="489378"/>
              <a:chOff x="825910" y="3003867"/>
              <a:chExt cx="167730" cy="307938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DF8B8E8-2903-DE47-ACFA-0DA07F60CCDC}"/>
                  </a:ext>
                </a:extLst>
              </p:cNvPr>
              <p:cNvSpPr/>
              <p:nvPr/>
            </p:nvSpPr>
            <p:spPr>
              <a:xfrm>
                <a:off x="825910" y="3003867"/>
                <a:ext cx="167730" cy="30793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993EF948-C77D-6942-9600-B9A9E05633B3}"/>
                  </a:ext>
                </a:extLst>
              </p:cNvPr>
              <p:cNvSpPr/>
              <p:nvPr/>
            </p:nvSpPr>
            <p:spPr>
              <a:xfrm>
                <a:off x="854207" y="3030011"/>
                <a:ext cx="108559" cy="206613"/>
              </a:xfrm>
              <a:prstGeom prst="roundRect">
                <a:avLst/>
              </a:prstGeom>
              <a:solidFill>
                <a:srgbClr val="EF8000"/>
              </a:solidFill>
              <a:ln>
                <a:solidFill>
                  <a:srgbClr val="E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2C14AAE-AC22-C24C-A1A4-9C44A58E515A}"/>
                  </a:ext>
                </a:extLst>
              </p:cNvPr>
              <p:cNvSpPr/>
              <p:nvPr/>
            </p:nvSpPr>
            <p:spPr>
              <a:xfrm>
                <a:off x="882782" y="3250068"/>
                <a:ext cx="45719" cy="45719"/>
              </a:xfrm>
              <a:prstGeom prst="ellipse">
                <a:avLst/>
              </a:prstGeom>
              <a:solidFill>
                <a:srgbClr val="E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2047417-FDA7-9042-9478-2250E6CF2F56}"/>
                </a:ext>
              </a:extLst>
            </p:cNvPr>
            <p:cNvGrpSpPr/>
            <p:nvPr/>
          </p:nvGrpSpPr>
          <p:grpSpPr>
            <a:xfrm>
              <a:off x="199164" y="1987681"/>
              <a:ext cx="172312" cy="120761"/>
              <a:chOff x="173763" y="1984364"/>
              <a:chExt cx="208757" cy="146303"/>
            </a:xfrm>
          </p:grpSpPr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61767DFE-A38F-AF46-978B-7D95AF172FFC}"/>
                  </a:ext>
                </a:extLst>
              </p:cNvPr>
              <p:cNvSpPr/>
              <p:nvPr/>
            </p:nvSpPr>
            <p:spPr>
              <a:xfrm rot="16200000">
                <a:off x="204990" y="1953137"/>
                <a:ext cx="146303" cy="208757"/>
              </a:xfrm>
              <a:prstGeom prst="arc">
                <a:avLst>
                  <a:gd name="adj1" fmla="val 17350717"/>
                  <a:gd name="adj2" fmla="val 413219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392BD6DA-C982-B848-88F8-AB1BEF9DFA48}"/>
                  </a:ext>
                </a:extLst>
              </p:cNvPr>
              <p:cNvSpPr/>
              <p:nvPr/>
            </p:nvSpPr>
            <p:spPr>
              <a:xfrm rot="16200000">
                <a:off x="236045" y="2007011"/>
                <a:ext cx="88546" cy="126344"/>
              </a:xfrm>
              <a:prstGeom prst="arc">
                <a:avLst>
                  <a:gd name="adj1" fmla="val 17350717"/>
                  <a:gd name="adj2" fmla="val 413219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EECDC347-EFF8-8B45-AB7C-27264A41F527}"/>
                  </a:ext>
                </a:extLst>
              </p:cNvPr>
              <p:cNvSpPr/>
              <p:nvPr/>
            </p:nvSpPr>
            <p:spPr>
              <a:xfrm rot="16200000">
                <a:off x="251364" y="2059293"/>
                <a:ext cx="57908" cy="82627"/>
              </a:xfrm>
              <a:prstGeom prst="arc">
                <a:avLst>
                  <a:gd name="adj1" fmla="val 17350717"/>
                  <a:gd name="adj2" fmla="val 413219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7DCE0698-F501-5C42-84CC-076AD5BFE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6341" y="3458124"/>
            <a:ext cx="548093" cy="46831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FADF8281-747E-CD44-8723-CA3510D7D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421" y="4313438"/>
            <a:ext cx="438130" cy="43813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3B70459-7518-9B49-8E71-D7776FDE6FDF}"/>
              </a:ext>
            </a:extLst>
          </p:cNvPr>
          <p:cNvCxnSpPr/>
          <p:nvPr/>
        </p:nvCxnSpPr>
        <p:spPr>
          <a:xfrm flipH="1">
            <a:off x="10146042" y="3720422"/>
            <a:ext cx="948615" cy="0"/>
          </a:xfrm>
          <a:prstGeom prst="line">
            <a:avLst/>
          </a:prstGeom>
          <a:ln w="28575">
            <a:solidFill>
              <a:srgbClr val="0D8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EFD8513-CB51-BE49-868A-E91FA0294BEE}"/>
              </a:ext>
            </a:extLst>
          </p:cNvPr>
          <p:cNvCxnSpPr/>
          <p:nvPr/>
        </p:nvCxnSpPr>
        <p:spPr>
          <a:xfrm flipH="1">
            <a:off x="10146042" y="4534650"/>
            <a:ext cx="948615" cy="0"/>
          </a:xfrm>
          <a:prstGeom prst="line">
            <a:avLst/>
          </a:prstGeom>
          <a:ln w="28575">
            <a:solidFill>
              <a:srgbClr val="0E9CA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D59BF4D-0783-D945-B2F8-07F3090C51C8}"/>
              </a:ext>
            </a:extLst>
          </p:cNvPr>
          <p:cNvCxnSpPr/>
          <p:nvPr/>
        </p:nvCxnSpPr>
        <p:spPr>
          <a:xfrm flipH="1">
            <a:off x="10146042" y="2026591"/>
            <a:ext cx="948615" cy="0"/>
          </a:xfrm>
          <a:prstGeom prst="line">
            <a:avLst/>
          </a:prstGeom>
          <a:ln w="28575">
            <a:solidFill>
              <a:srgbClr val="AFC99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513DA50-00F9-D044-88C1-07B629F77E81}"/>
              </a:ext>
            </a:extLst>
          </p:cNvPr>
          <p:cNvSpPr txBox="1"/>
          <p:nvPr/>
        </p:nvSpPr>
        <p:spPr>
          <a:xfrm>
            <a:off x="10133167" y="2668472"/>
            <a:ext cx="97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10B973-894C-F24F-B1A1-2848F84F494A}"/>
              </a:ext>
            </a:extLst>
          </p:cNvPr>
          <p:cNvSpPr txBox="1"/>
          <p:nvPr/>
        </p:nvSpPr>
        <p:spPr>
          <a:xfrm>
            <a:off x="10133167" y="3495919"/>
            <a:ext cx="97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D8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376FA0-5646-2E49-81DE-8D53CB96E931}"/>
              </a:ext>
            </a:extLst>
          </p:cNvPr>
          <p:cNvSpPr txBox="1"/>
          <p:nvPr/>
        </p:nvSpPr>
        <p:spPr>
          <a:xfrm>
            <a:off x="10133167" y="4310147"/>
            <a:ext cx="97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E9C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Devices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CEBB7C-F8FC-E44C-B746-CF11D0810A6D}"/>
              </a:ext>
            </a:extLst>
          </p:cNvPr>
          <p:cNvSpPr txBox="1"/>
          <p:nvPr/>
        </p:nvSpPr>
        <p:spPr>
          <a:xfrm>
            <a:off x="10133167" y="1802088"/>
            <a:ext cx="97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AFC9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Legacy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908D9FCD-D73D-6940-BAA0-D1A209FFE9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20" y="2369267"/>
            <a:ext cx="4479753" cy="2772177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BC88A2E-1010-F642-9ECF-D014212E9719}"/>
              </a:ext>
            </a:extLst>
          </p:cNvPr>
          <p:cNvSpPr txBox="1"/>
          <p:nvPr/>
        </p:nvSpPr>
        <p:spPr>
          <a:xfrm>
            <a:off x="5604490" y="5800606"/>
            <a:ext cx="402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6G Architecture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2996170-26D4-3F4D-8C42-A304D1FF8A03}"/>
              </a:ext>
            </a:extLst>
          </p:cNvPr>
          <p:cNvSpPr txBox="1"/>
          <p:nvPr/>
        </p:nvSpPr>
        <p:spPr>
          <a:xfrm>
            <a:off x="361619" y="5800606"/>
            <a:ext cx="402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5G Architecture</a:t>
            </a: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FB34BFC7-F67C-B94A-875B-1E09966663E7}"/>
              </a:ext>
            </a:extLst>
          </p:cNvPr>
          <p:cNvSpPr/>
          <p:nvPr/>
        </p:nvSpPr>
        <p:spPr>
          <a:xfrm>
            <a:off x="2492017" y="1145522"/>
            <a:ext cx="2535500" cy="2416379"/>
          </a:xfrm>
          <a:prstGeom prst="arc">
            <a:avLst>
              <a:gd name="adj1" fmla="val 10856248"/>
              <a:gd name="adj2" fmla="val 19882956"/>
            </a:avLst>
          </a:prstGeom>
          <a:ln w="38100">
            <a:solidFill>
              <a:srgbClr val="AFC99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ooter Placeholder 3">
            <a:extLst>
              <a:ext uri="{FF2B5EF4-FFF2-40B4-BE49-F238E27FC236}">
                <a16:creationId xmlns:a16="http://schemas.microsoft.com/office/drawing/2014/main" id="{6E6C8F15-F8A2-FDB5-0A04-48DE012C16CA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67" name="Footer Placeholder 3">
            <a:extLst>
              <a:ext uri="{FF2B5EF4-FFF2-40B4-BE49-F238E27FC236}">
                <a16:creationId xmlns:a16="http://schemas.microsoft.com/office/drawing/2014/main" id="{F5FA67AB-52FE-281B-7E1D-159B41AFC3B4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122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DEDA1788-D5FD-4F44-AF43-205AC7473476}"/>
              </a:ext>
            </a:extLst>
          </p:cNvPr>
          <p:cNvSpPr/>
          <p:nvPr/>
        </p:nvSpPr>
        <p:spPr>
          <a:xfrm>
            <a:off x="9451098" y="2293384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AFC99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4423D-5E72-D14B-B251-578C5C4C0B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612" y="2627622"/>
            <a:ext cx="5264375" cy="398780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165051FB-A751-1E4D-9955-59D8B2640198}"/>
              </a:ext>
            </a:extLst>
          </p:cNvPr>
          <p:cNvSpPr/>
          <p:nvPr/>
        </p:nvSpPr>
        <p:spPr>
          <a:xfrm>
            <a:off x="7803140" y="3451693"/>
            <a:ext cx="516835" cy="308414"/>
          </a:xfrm>
          <a:prstGeom prst="ellipse">
            <a:avLst/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5CE02E6-BBE6-2E4A-AF8A-0D2B71245C3E}"/>
              </a:ext>
            </a:extLst>
          </p:cNvPr>
          <p:cNvSpPr/>
          <p:nvPr/>
        </p:nvSpPr>
        <p:spPr>
          <a:xfrm>
            <a:off x="7850197" y="4260145"/>
            <a:ext cx="516835" cy="308414"/>
          </a:xfrm>
          <a:prstGeom prst="ellipse">
            <a:avLst/>
          </a:prstGeom>
          <a:solidFill>
            <a:srgbClr val="0D8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E76430-0BAE-3741-9CD4-33930D4AA8AA}"/>
              </a:ext>
            </a:extLst>
          </p:cNvPr>
          <p:cNvSpPr/>
          <p:nvPr/>
        </p:nvSpPr>
        <p:spPr>
          <a:xfrm>
            <a:off x="7812419" y="5116363"/>
            <a:ext cx="516835" cy="308414"/>
          </a:xfrm>
          <a:prstGeom prst="ellipse">
            <a:avLst/>
          </a:prstGeom>
          <a:solidFill>
            <a:srgbClr val="0E9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A9AE28-0F96-534B-A0DD-6D33EE4B319D}"/>
              </a:ext>
            </a:extLst>
          </p:cNvPr>
          <p:cNvSpPr/>
          <p:nvPr/>
        </p:nvSpPr>
        <p:spPr>
          <a:xfrm>
            <a:off x="4366463" y="2858769"/>
            <a:ext cx="537882" cy="249539"/>
          </a:xfrm>
          <a:prstGeom prst="ellipse">
            <a:avLst/>
          </a:prstGeom>
          <a:solidFill>
            <a:srgbClr val="AF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6D44D-526B-E44E-A172-5FD1B2C6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6G -  Beyond 6G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798715-6DEC-154F-8C10-7AD3CC67E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3" b="77754" l="0" r="95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78" y="1981376"/>
            <a:ext cx="5568317" cy="169176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FCD3C54-52FE-614A-9CD5-72B68F66303F}"/>
              </a:ext>
            </a:extLst>
          </p:cNvPr>
          <p:cNvGrpSpPr/>
          <p:nvPr/>
        </p:nvGrpSpPr>
        <p:grpSpPr>
          <a:xfrm>
            <a:off x="7682167" y="5229906"/>
            <a:ext cx="303433" cy="938601"/>
            <a:chOff x="6035861" y="3255756"/>
            <a:chExt cx="303433" cy="938601"/>
          </a:xfrm>
        </p:grpSpPr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9EBE4517-19BF-DB4D-AF26-C4DE7D91C4F8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CB4B027A-DD63-FA4C-9D60-50DADB9AA75C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0E9C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F558D4-CEC5-4C45-BB37-06B96A187C28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018346-64B0-3241-90ED-310E57ADC463}"/>
              </a:ext>
            </a:extLst>
          </p:cNvPr>
          <p:cNvGrpSpPr/>
          <p:nvPr/>
        </p:nvGrpSpPr>
        <p:grpSpPr>
          <a:xfrm>
            <a:off x="7677309" y="4373688"/>
            <a:ext cx="303433" cy="938601"/>
            <a:chOff x="6035861" y="3255756"/>
            <a:chExt cx="303433" cy="938601"/>
          </a:xfrm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B0AF8B62-F24F-2C48-A4F3-814C37F7A669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2" name="Can 21">
              <a:extLst>
                <a:ext uri="{FF2B5EF4-FFF2-40B4-BE49-F238E27FC236}">
                  <a16:creationId xmlns:a16="http://schemas.microsoft.com/office/drawing/2014/main" id="{EF8A23BC-42A8-E749-B426-E0C6DA263849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0D82C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24DC53-2A79-5942-8C11-3C7669EEEB92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EA7879-6D97-1249-8CED-42B288A2A22B}"/>
              </a:ext>
            </a:extLst>
          </p:cNvPr>
          <p:cNvGrpSpPr/>
          <p:nvPr/>
        </p:nvGrpSpPr>
        <p:grpSpPr>
          <a:xfrm>
            <a:off x="7677309" y="3518795"/>
            <a:ext cx="303433" cy="938601"/>
            <a:chOff x="6035861" y="3255756"/>
            <a:chExt cx="303433" cy="938601"/>
          </a:xfrm>
        </p:grpSpPr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1EAAA57B-3324-994D-8177-F3F9023B4FFF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C9252D7D-1A4E-E24F-98E2-B0DFEB0340E4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EF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F76544-267F-0045-AEC9-CE96B78AA956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C50437-A717-3644-A434-A307F44A906A}"/>
              </a:ext>
            </a:extLst>
          </p:cNvPr>
          <p:cNvSpPr txBox="1"/>
          <p:nvPr/>
        </p:nvSpPr>
        <p:spPr>
          <a:xfrm>
            <a:off x="7940490" y="507919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2644A5A-500F-3349-9FB2-13DA9C3A9D05}"/>
              </a:ext>
            </a:extLst>
          </p:cNvPr>
          <p:cNvSpPr/>
          <p:nvPr/>
        </p:nvSpPr>
        <p:spPr>
          <a:xfrm>
            <a:off x="7812418" y="2602354"/>
            <a:ext cx="516835" cy="308414"/>
          </a:xfrm>
          <a:prstGeom prst="ellipse">
            <a:avLst/>
          </a:prstGeom>
          <a:solidFill>
            <a:srgbClr val="AF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A3946-907D-794E-AE9E-ACDCEFB6873A}"/>
              </a:ext>
            </a:extLst>
          </p:cNvPr>
          <p:cNvGrpSpPr/>
          <p:nvPr/>
        </p:nvGrpSpPr>
        <p:grpSpPr>
          <a:xfrm>
            <a:off x="7677309" y="2663898"/>
            <a:ext cx="303433" cy="938601"/>
            <a:chOff x="6035861" y="3255756"/>
            <a:chExt cx="303433" cy="938601"/>
          </a:xfrm>
        </p:grpSpPr>
        <p:sp>
          <p:nvSpPr>
            <p:cNvPr id="17" name="Can 16">
              <a:extLst>
                <a:ext uri="{FF2B5EF4-FFF2-40B4-BE49-F238E27FC236}">
                  <a16:creationId xmlns:a16="http://schemas.microsoft.com/office/drawing/2014/main" id="{76526ABC-86A0-7E48-BF11-5FF5B6B81D84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8B19DFBC-6235-1C43-91DC-C9428B45D194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AFC99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FF247B8-D552-6749-9E5A-F2092BC3F71D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55C2EA1-865D-8447-9BEC-82A24FC09E1B}"/>
              </a:ext>
            </a:extLst>
          </p:cNvPr>
          <p:cNvSpPr txBox="1"/>
          <p:nvPr/>
        </p:nvSpPr>
        <p:spPr>
          <a:xfrm>
            <a:off x="7932898" y="420584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D40806-CD08-6A47-8B69-85B6450E58D2}"/>
              </a:ext>
            </a:extLst>
          </p:cNvPr>
          <p:cNvSpPr txBox="1"/>
          <p:nvPr/>
        </p:nvSpPr>
        <p:spPr>
          <a:xfrm>
            <a:off x="7956820" y="340657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AE3DFA-2934-144E-BC8C-1824266BB4DB}"/>
              </a:ext>
            </a:extLst>
          </p:cNvPr>
          <p:cNvSpPr txBox="1"/>
          <p:nvPr/>
        </p:nvSpPr>
        <p:spPr>
          <a:xfrm>
            <a:off x="7952943" y="2541438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9A28F8FC-B33A-9440-94AB-3FE0A9ADC743}"/>
              </a:ext>
            </a:extLst>
          </p:cNvPr>
          <p:cNvSpPr/>
          <p:nvPr/>
        </p:nvSpPr>
        <p:spPr>
          <a:xfrm>
            <a:off x="8011200" y="2969511"/>
            <a:ext cx="787180" cy="644056"/>
          </a:xfrm>
          <a:custGeom>
            <a:avLst/>
            <a:gdLst>
              <a:gd name="connsiteX0" fmla="*/ 63611 w 787180"/>
              <a:gd name="connsiteY0" fmla="*/ 159026 h 644056"/>
              <a:gd name="connsiteX1" fmla="*/ 0 w 787180"/>
              <a:gd name="connsiteY1" fmla="*/ 39757 h 644056"/>
              <a:gd name="connsiteX2" fmla="*/ 151075 w 787180"/>
              <a:gd name="connsiteY2" fmla="*/ 0 h 644056"/>
              <a:gd name="connsiteX3" fmla="*/ 787180 w 787180"/>
              <a:gd name="connsiteY3" fmla="*/ 349858 h 644056"/>
              <a:gd name="connsiteX4" fmla="*/ 771277 w 787180"/>
              <a:gd name="connsiteY4" fmla="*/ 644056 h 644056"/>
              <a:gd name="connsiteX5" fmla="*/ 548640 w 787180"/>
              <a:gd name="connsiteY5" fmla="*/ 612251 h 644056"/>
              <a:gd name="connsiteX6" fmla="*/ 445274 w 787180"/>
              <a:gd name="connsiteY6" fmla="*/ 429371 h 644056"/>
              <a:gd name="connsiteX7" fmla="*/ 63611 w 787180"/>
              <a:gd name="connsiteY7" fmla="*/ 159026 h 64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0" h="644056">
                <a:moveTo>
                  <a:pt x="63611" y="159026"/>
                </a:moveTo>
                <a:lnTo>
                  <a:pt x="0" y="39757"/>
                </a:lnTo>
                <a:lnTo>
                  <a:pt x="151075" y="0"/>
                </a:lnTo>
                <a:lnTo>
                  <a:pt x="787180" y="349858"/>
                </a:lnTo>
                <a:lnTo>
                  <a:pt x="771277" y="644056"/>
                </a:lnTo>
                <a:lnTo>
                  <a:pt x="548640" y="612251"/>
                </a:lnTo>
                <a:lnTo>
                  <a:pt x="445274" y="429371"/>
                </a:lnTo>
                <a:lnTo>
                  <a:pt x="63611" y="15902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BE155647-55C7-174A-BF39-8DA77651C349}"/>
              </a:ext>
            </a:extLst>
          </p:cNvPr>
          <p:cNvSpPr/>
          <p:nvPr/>
        </p:nvSpPr>
        <p:spPr>
          <a:xfrm>
            <a:off x="6102887" y="5696809"/>
            <a:ext cx="2615980" cy="1001864"/>
          </a:xfrm>
          <a:custGeom>
            <a:avLst/>
            <a:gdLst>
              <a:gd name="connsiteX0" fmla="*/ 0 w 2615980"/>
              <a:gd name="connsiteY0" fmla="*/ 667909 h 1001864"/>
              <a:gd name="connsiteX1" fmla="*/ 914400 w 2615980"/>
              <a:gd name="connsiteY1" fmla="*/ 620201 h 1001864"/>
              <a:gd name="connsiteX2" fmla="*/ 1924216 w 2615980"/>
              <a:gd name="connsiteY2" fmla="*/ 532737 h 1001864"/>
              <a:gd name="connsiteX3" fmla="*/ 2615980 w 2615980"/>
              <a:gd name="connsiteY3" fmla="*/ 0 h 1001864"/>
              <a:gd name="connsiteX4" fmla="*/ 2417197 w 2615980"/>
              <a:gd name="connsiteY4" fmla="*/ 564542 h 1001864"/>
              <a:gd name="connsiteX5" fmla="*/ 1518700 w 2615980"/>
              <a:gd name="connsiteY5" fmla="*/ 970059 h 1001864"/>
              <a:gd name="connsiteX6" fmla="*/ 461176 w 2615980"/>
              <a:gd name="connsiteY6" fmla="*/ 1001864 h 1001864"/>
              <a:gd name="connsiteX7" fmla="*/ 23854 w 2615980"/>
              <a:gd name="connsiteY7" fmla="*/ 803081 h 1001864"/>
              <a:gd name="connsiteX8" fmla="*/ 0 w 2615980"/>
              <a:gd name="connsiteY8" fmla="*/ 667909 h 100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980" h="1001864">
                <a:moveTo>
                  <a:pt x="0" y="667909"/>
                </a:moveTo>
                <a:lnTo>
                  <a:pt x="914400" y="620201"/>
                </a:lnTo>
                <a:lnTo>
                  <a:pt x="1924216" y="532737"/>
                </a:lnTo>
                <a:lnTo>
                  <a:pt x="2615980" y="0"/>
                </a:lnTo>
                <a:lnTo>
                  <a:pt x="2417197" y="564542"/>
                </a:lnTo>
                <a:lnTo>
                  <a:pt x="1518700" y="970059"/>
                </a:lnTo>
                <a:lnTo>
                  <a:pt x="461176" y="1001864"/>
                </a:lnTo>
                <a:lnTo>
                  <a:pt x="23854" y="803081"/>
                </a:lnTo>
                <a:lnTo>
                  <a:pt x="0" y="66790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E90A5DC-772C-9F4F-AEB9-893E01ECF513}"/>
              </a:ext>
            </a:extLst>
          </p:cNvPr>
          <p:cNvSpPr/>
          <p:nvPr/>
        </p:nvSpPr>
        <p:spPr>
          <a:xfrm>
            <a:off x="9529143" y="2365079"/>
            <a:ext cx="648090" cy="648090"/>
          </a:xfrm>
          <a:prstGeom prst="ellipse">
            <a:avLst/>
          </a:prstGeom>
          <a:solidFill>
            <a:srgbClr val="AF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E6E9943-CC2C-1442-A879-9F3A329343C4}"/>
              </a:ext>
            </a:extLst>
          </p:cNvPr>
          <p:cNvSpPr/>
          <p:nvPr/>
        </p:nvSpPr>
        <p:spPr>
          <a:xfrm>
            <a:off x="9457448" y="3121896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E5CB71-1C08-2044-9EA0-F0E55A2299D4}"/>
              </a:ext>
            </a:extLst>
          </p:cNvPr>
          <p:cNvSpPr/>
          <p:nvPr/>
        </p:nvSpPr>
        <p:spPr>
          <a:xfrm>
            <a:off x="9522793" y="3187241"/>
            <a:ext cx="648090" cy="648090"/>
          </a:xfrm>
          <a:prstGeom prst="ellipse">
            <a:avLst/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A2E26E4-B265-2F49-B149-232AF725656B}"/>
              </a:ext>
            </a:extLst>
          </p:cNvPr>
          <p:cNvSpPr/>
          <p:nvPr/>
        </p:nvSpPr>
        <p:spPr>
          <a:xfrm>
            <a:off x="9451098" y="3955946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82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7C17892-0BF2-F744-936F-2C2DD88DA591}"/>
              </a:ext>
            </a:extLst>
          </p:cNvPr>
          <p:cNvSpPr/>
          <p:nvPr/>
        </p:nvSpPr>
        <p:spPr>
          <a:xfrm>
            <a:off x="9516443" y="4021291"/>
            <a:ext cx="648090" cy="648090"/>
          </a:xfrm>
          <a:prstGeom prst="ellipse">
            <a:avLst/>
          </a:prstGeom>
          <a:solidFill>
            <a:srgbClr val="0D8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CE8A2C9-3741-9745-ABFA-CED888C1B958}"/>
              </a:ext>
            </a:extLst>
          </p:cNvPr>
          <p:cNvSpPr/>
          <p:nvPr/>
        </p:nvSpPr>
        <p:spPr>
          <a:xfrm>
            <a:off x="9446157" y="4790433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E9CA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D3F6C96-2C40-7441-A112-EC46BA939362}"/>
              </a:ext>
            </a:extLst>
          </p:cNvPr>
          <p:cNvSpPr/>
          <p:nvPr/>
        </p:nvSpPr>
        <p:spPr>
          <a:xfrm>
            <a:off x="9511502" y="4855778"/>
            <a:ext cx="648090" cy="648090"/>
          </a:xfrm>
          <a:prstGeom prst="ellipse">
            <a:avLst/>
          </a:prstGeom>
          <a:solidFill>
            <a:srgbClr val="0E9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88BBBF5-E34C-6247-A2CF-6B9BB1FE905D}"/>
              </a:ext>
            </a:extLst>
          </p:cNvPr>
          <p:cNvCxnSpPr/>
          <p:nvPr/>
        </p:nvCxnSpPr>
        <p:spPr>
          <a:xfrm flipH="1">
            <a:off x="8484667" y="3536918"/>
            <a:ext cx="948615" cy="0"/>
          </a:xfrm>
          <a:prstGeom prst="line">
            <a:avLst/>
          </a:prstGeom>
          <a:ln w="28575">
            <a:solidFill>
              <a:srgbClr val="EF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667469C-2EC5-8D45-B160-E3B601E2123E}"/>
              </a:ext>
            </a:extLst>
          </p:cNvPr>
          <p:cNvSpPr/>
          <p:nvPr/>
        </p:nvSpPr>
        <p:spPr>
          <a:xfrm>
            <a:off x="9612428" y="248789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EA07A-7B2C-9D41-B758-F28598169505}"/>
              </a:ext>
            </a:extLst>
          </p:cNvPr>
          <p:cNvGrpSpPr/>
          <p:nvPr/>
        </p:nvGrpSpPr>
        <p:grpSpPr>
          <a:xfrm rot="1311316">
            <a:off x="9716034" y="3260681"/>
            <a:ext cx="266558" cy="489378"/>
            <a:chOff x="154987" y="1867866"/>
            <a:chExt cx="266558" cy="48937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C21DD8-294F-6C49-AE53-202B32579670}"/>
                </a:ext>
              </a:extLst>
            </p:cNvPr>
            <p:cNvGrpSpPr/>
            <p:nvPr/>
          </p:nvGrpSpPr>
          <p:grpSpPr>
            <a:xfrm>
              <a:off x="154987" y="1867866"/>
              <a:ext cx="266558" cy="489378"/>
              <a:chOff x="825910" y="3003867"/>
              <a:chExt cx="167730" cy="307938"/>
            </a:xfrm>
          </p:grpSpPr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DF8B8E8-2903-DE47-ACFA-0DA07F60CCDC}"/>
                  </a:ext>
                </a:extLst>
              </p:cNvPr>
              <p:cNvSpPr/>
              <p:nvPr/>
            </p:nvSpPr>
            <p:spPr>
              <a:xfrm>
                <a:off x="825910" y="3003867"/>
                <a:ext cx="167730" cy="30793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993EF948-C77D-6942-9600-B9A9E05633B3}"/>
                  </a:ext>
                </a:extLst>
              </p:cNvPr>
              <p:cNvSpPr/>
              <p:nvPr/>
            </p:nvSpPr>
            <p:spPr>
              <a:xfrm>
                <a:off x="854207" y="3030011"/>
                <a:ext cx="108559" cy="206613"/>
              </a:xfrm>
              <a:prstGeom prst="roundRect">
                <a:avLst/>
              </a:prstGeom>
              <a:solidFill>
                <a:srgbClr val="EF8000"/>
              </a:solidFill>
              <a:ln>
                <a:solidFill>
                  <a:srgbClr val="E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2C14AAE-AC22-C24C-A1A4-9C44A58E515A}"/>
                  </a:ext>
                </a:extLst>
              </p:cNvPr>
              <p:cNvSpPr/>
              <p:nvPr/>
            </p:nvSpPr>
            <p:spPr>
              <a:xfrm>
                <a:off x="882782" y="3250068"/>
                <a:ext cx="45719" cy="45719"/>
              </a:xfrm>
              <a:prstGeom prst="ellipse">
                <a:avLst/>
              </a:prstGeom>
              <a:solidFill>
                <a:srgbClr val="E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2047417-FDA7-9042-9478-2250E6CF2F56}"/>
                </a:ext>
              </a:extLst>
            </p:cNvPr>
            <p:cNvGrpSpPr/>
            <p:nvPr/>
          </p:nvGrpSpPr>
          <p:grpSpPr>
            <a:xfrm>
              <a:off x="199164" y="1987681"/>
              <a:ext cx="172312" cy="120761"/>
              <a:chOff x="173763" y="1984364"/>
              <a:chExt cx="208757" cy="146303"/>
            </a:xfrm>
          </p:grpSpPr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61767DFE-A38F-AF46-978B-7D95AF172FFC}"/>
                  </a:ext>
                </a:extLst>
              </p:cNvPr>
              <p:cNvSpPr/>
              <p:nvPr/>
            </p:nvSpPr>
            <p:spPr>
              <a:xfrm rot="16200000">
                <a:off x="204990" y="1953137"/>
                <a:ext cx="146303" cy="208757"/>
              </a:xfrm>
              <a:prstGeom prst="arc">
                <a:avLst>
                  <a:gd name="adj1" fmla="val 17350717"/>
                  <a:gd name="adj2" fmla="val 413219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Arc 67">
                <a:extLst>
                  <a:ext uri="{FF2B5EF4-FFF2-40B4-BE49-F238E27FC236}">
                    <a16:creationId xmlns:a16="http://schemas.microsoft.com/office/drawing/2014/main" id="{392BD6DA-C982-B848-88F8-AB1BEF9DFA48}"/>
                  </a:ext>
                </a:extLst>
              </p:cNvPr>
              <p:cNvSpPr/>
              <p:nvPr/>
            </p:nvSpPr>
            <p:spPr>
              <a:xfrm rot="16200000">
                <a:off x="236045" y="2007011"/>
                <a:ext cx="88546" cy="126344"/>
              </a:xfrm>
              <a:prstGeom prst="arc">
                <a:avLst>
                  <a:gd name="adj1" fmla="val 17350717"/>
                  <a:gd name="adj2" fmla="val 413219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EECDC347-EFF8-8B45-AB7C-27264A41F527}"/>
                  </a:ext>
                </a:extLst>
              </p:cNvPr>
              <p:cNvSpPr/>
              <p:nvPr/>
            </p:nvSpPr>
            <p:spPr>
              <a:xfrm rot="16200000">
                <a:off x="251364" y="2059293"/>
                <a:ext cx="57908" cy="82627"/>
              </a:xfrm>
              <a:prstGeom prst="arc">
                <a:avLst>
                  <a:gd name="adj1" fmla="val 17350717"/>
                  <a:gd name="adj2" fmla="val 4132194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7DCE0698-F501-5C42-84CC-076AD5BFE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4966" y="4102067"/>
            <a:ext cx="548093" cy="468319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FADF8281-747E-CD44-8723-CA3510D7D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16046" y="4957381"/>
            <a:ext cx="438130" cy="43813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3B70459-7518-9B49-8E71-D7776FDE6FDF}"/>
              </a:ext>
            </a:extLst>
          </p:cNvPr>
          <p:cNvCxnSpPr/>
          <p:nvPr/>
        </p:nvCxnSpPr>
        <p:spPr>
          <a:xfrm flipH="1">
            <a:off x="8484667" y="4364365"/>
            <a:ext cx="948615" cy="0"/>
          </a:xfrm>
          <a:prstGeom prst="line">
            <a:avLst/>
          </a:prstGeom>
          <a:ln w="28575">
            <a:solidFill>
              <a:srgbClr val="0D8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EFD8513-CB51-BE49-868A-E91FA0294BEE}"/>
              </a:ext>
            </a:extLst>
          </p:cNvPr>
          <p:cNvCxnSpPr/>
          <p:nvPr/>
        </p:nvCxnSpPr>
        <p:spPr>
          <a:xfrm flipH="1">
            <a:off x="8484667" y="5178593"/>
            <a:ext cx="948615" cy="0"/>
          </a:xfrm>
          <a:prstGeom prst="line">
            <a:avLst/>
          </a:prstGeom>
          <a:ln w="28575">
            <a:solidFill>
              <a:srgbClr val="0E9CA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D59BF4D-0783-D945-B2F8-07F3090C51C8}"/>
              </a:ext>
            </a:extLst>
          </p:cNvPr>
          <p:cNvCxnSpPr/>
          <p:nvPr/>
        </p:nvCxnSpPr>
        <p:spPr>
          <a:xfrm flipH="1">
            <a:off x="8484667" y="2670534"/>
            <a:ext cx="948615" cy="0"/>
          </a:xfrm>
          <a:prstGeom prst="line">
            <a:avLst/>
          </a:prstGeom>
          <a:ln w="28575">
            <a:solidFill>
              <a:srgbClr val="AFC99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513DA50-00F9-D044-88C1-07B629F77E81}"/>
              </a:ext>
            </a:extLst>
          </p:cNvPr>
          <p:cNvSpPr txBox="1"/>
          <p:nvPr/>
        </p:nvSpPr>
        <p:spPr>
          <a:xfrm>
            <a:off x="8471792" y="3312415"/>
            <a:ext cx="97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10B973-894C-F24F-B1A1-2848F84F494A}"/>
              </a:ext>
            </a:extLst>
          </p:cNvPr>
          <p:cNvSpPr txBox="1"/>
          <p:nvPr/>
        </p:nvSpPr>
        <p:spPr>
          <a:xfrm>
            <a:off x="8471792" y="4139862"/>
            <a:ext cx="97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4376FA0-5646-2E49-81DE-8D53CB96E931}"/>
              </a:ext>
            </a:extLst>
          </p:cNvPr>
          <p:cNvSpPr txBox="1"/>
          <p:nvPr/>
        </p:nvSpPr>
        <p:spPr>
          <a:xfrm>
            <a:off x="8471792" y="4954090"/>
            <a:ext cx="97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IoT Devices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CEBB7C-F8FC-E44C-B746-CF11D0810A6D}"/>
              </a:ext>
            </a:extLst>
          </p:cNvPr>
          <p:cNvSpPr txBox="1"/>
          <p:nvPr/>
        </p:nvSpPr>
        <p:spPr>
          <a:xfrm>
            <a:off x="8471792" y="2446031"/>
            <a:ext cx="974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5G Legacy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1AF05-6F4F-5A41-940C-44A2B6B2BBBB}"/>
              </a:ext>
            </a:extLst>
          </p:cNvPr>
          <p:cNvSpPr/>
          <p:nvPr/>
        </p:nvSpPr>
        <p:spPr>
          <a:xfrm>
            <a:off x="5885645" y="6450424"/>
            <a:ext cx="3348507" cy="333710"/>
          </a:xfrm>
          <a:prstGeom prst="rect">
            <a:avLst/>
          </a:prstGeom>
          <a:solidFill>
            <a:srgbClr val="012568"/>
          </a:solidFill>
          <a:ln>
            <a:solidFill>
              <a:srgbClr val="012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948DED8-21D1-6842-B50C-B61BF4099E6C}"/>
              </a:ext>
            </a:extLst>
          </p:cNvPr>
          <p:cNvSpPr/>
          <p:nvPr/>
        </p:nvSpPr>
        <p:spPr>
          <a:xfrm>
            <a:off x="4366463" y="2053328"/>
            <a:ext cx="537882" cy="249539"/>
          </a:xfrm>
          <a:prstGeom prst="ellipse">
            <a:avLst/>
          </a:prstGeom>
          <a:solidFill>
            <a:srgbClr val="EB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93ED362-689A-B945-945F-7AE2D22A9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3" b="77754" l="0" r="95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37" y="1133935"/>
            <a:ext cx="5568317" cy="1691767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3D130E98-2DAB-574B-9A23-6BBB1682C14C}"/>
              </a:ext>
            </a:extLst>
          </p:cNvPr>
          <p:cNvSpPr/>
          <p:nvPr/>
        </p:nvSpPr>
        <p:spPr>
          <a:xfrm>
            <a:off x="9432625" y="1448722"/>
            <a:ext cx="778781" cy="778781"/>
          </a:xfrm>
          <a:prstGeom prst="ellipse">
            <a:avLst/>
          </a:prstGeom>
          <a:solidFill>
            <a:schemeClr val="bg1"/>
          </a:solidFill>
          <a:ln w="28575">
            <a:solidFill>
              <a:srgbClr val="EBD08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A89375D-7DE5-A641-A9AF-A9EB80C183F2}"/>
              </a:ext>
            </a:extLst>
          </p:cNvPr>
          <p:cNvSpPr/>
          <p:nvPr/>
        </p:nvSpPr>
        <p:spPr>
          <a:xfrm>
            <a:off x="9510670" y="1520417"/>
            <a:ext cx="648090" cy="648090"/>
          </a:xfrm>
          <a:prstGeom prst="ellipse">
            <a:avLst/>
          </a:prstGeom>
          <a:solidFill>
            <a:srgbClr val="EBD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9DBA5B4-7856-3B44-8F45-847C63F162E1}"/>
              </a:ext>
            </a:extLst>
          </p:cNvPr>
          <p:cNvSpPr/>
          <p:nvPr/>
        </p:nvSpPr>
        <p:spPr>
          <a:xfrm>
            <a:off x="9528642" y="1643232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7G+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B10DED4-D388-3E46-AFDA-4F6B81D1D56D}"/>
              </a:ext>
            </a:extLst>
          </p:cNvPr>
          <p:cNvCxnSpPr/>
          <p:nvPr/>
        </p:nvCxnSpPr>
        <p:spPr>
          <a:xfrm flipH="1">
            <a:off x="8466194" y="1825872"/>
            <a:ext cx="948615" cy="0"/>
          </a:xfrm>
          <a:prstGeom prst="line">
            <a:avLst/>
          </a:prstGeom>
          <a:ln w="28575">
            <a:solidFill>
              <a:srgbClr val="EBD08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045D534-F1EC-0B4D-87F8-FC42D267531E}"/>
              </a:ext>
            </a:extLst>
          </p:cNvPr>
          <p:cNvSpPr txBox="1"/>
          <p:nvPr/>
        </p:nvSpPr>
        <p:spPr>
          <a:xfrm>
            <a:off x="8372002" y="1555343"/>
            <a:ext cx="1090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7G &amp; Beyond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60567A1-5FBC-2B4C-AA72-FF93A99EFC5E}"/>
              </a:ext>
            </a:extLst>
          </p:cNvPr>
          <p:cNvSpPr/>
          <p:nvPr/>
        </p:nvSpPr>
        <p:spPr>
          <a:xfrm>
            <a:off x="7788024" y="1785720"/>
            <a:ext cx="516835" cy="308414"/>
          </a:xfrm>
          <a:prstGeom prst="ellipse">
            <a:avLst/>
          </a:prstGeom>
          <a:solidFill>
            <a:srgbClr val="EBD08D"/>
          </a:solidFill>
          <a:ln>
            <a:solidFill>
              <a:srgbClr val="EBD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B305820-9A74-C141-8E85-831F5A06E133}"/>
              </a:ext>
            </a:extLst>
          </p:cNvPr>
          <p:cNvSpPr txBox="1"/>
          <p:nvPr/>
        </p:nvSpPr>
        <p:spPr>
          <a:xfrm>
            <a:off x="7991227" y="1726181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80BB210-5251-7641-8252-5B79EB872590}"/>
              </a:ext>
            </a:extLst>
          </p:cNvPr>
          <p:cNvGrpSpPr/>
          <p:nvPr/>
        </p:nvGrpSpPr>
        <p:grpSpPr>
          <a:xfrm>
            <a:off x="7672368" y="1801675"/>
            <a:ext cx="303433" cy="938601"/>
            <a:chOff x="6035861" y="3255756"/>
            <a:chExt cx="303433" cy="938601"/>
          </a:xfrm>
        </p:grpSpPr>
        <p:sp>
          <p:nvSpPr>
            <p:cNvPr id="90" name="Can 89">
              <a:extLst>
                <a:ext uri="{FF2B5EF4-FFF2-40B4-BE49-F238E27FC236}">
                  <a16:creationId xmlns:a16="http://schemas.microsoft.com/office/drawing/2014/main" id="{252E47C5-8DAE-B64B-A1F0-EE3001A693FE}"/>
                </a:ext>
              </a:extLst>
            </p:cNvPr>
            <p:cNvSpPr/>
            <p:nvPr/>
          </p:nvSpPr>
          <p:spPr>
            <a:xfrm>
              <a:off x="6035861" y="3375269"/>
              <a:ext cx="303433" cy="786685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91" name="Can 90">
              <a:extLst>
                <a:ext uri="{FF2B5EF4-FFF2-40B4-BE49-F238E27FC236}">
                  <a16:creationId xmlns:a16="http://schemas.microsoft.com/office/drawing/2014/main" id="{79B6BA81-EF0B-5441-8E7D-ED376D76DF2A}"/>
                </a:ext>
              </a:extLst>
            </p:cNvPr>
            <p:cNvSpPr/>
            <p:nvPr/>
          </p:nvSpPr>
          <p:spPr>
            <a:xfrm>
              <a:off x="6035861" y="3255756"/>
              <a:ext cx="303433" cy="194871"/>
            </a:xfrm>
            <a:prstGeom prst="can">
              <a:avLst/>
            </a:prstGeom>
            <a:solidFill>
              <a:srgbClr val="EBD0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54D0B9B-54BB-564D-B976-EB4EE7AEE807}"/>
                </a:ext>
              </a:extLst>
            </p:cNvPr>
            <p:cNvSpPr txBox="1"/>
            <p:nvPr/>
          </p:nvSpPr>
          <p:spPr>
            <a:xfrm rot="5400000">
              <a:off x="5796442" y="369935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Parts of slice</a:t>
              </a:r>
            </a:p>
          </p:txBody>
        </p:sp>
      </p:grpSp>
      <p:sp>
        <p:nvSpPr>
          <p:cNvPr id="81" name="Footer Placeholder 3">
            <a:extLst>
              <a:ext uri="{FF2B5EF4-FFF2-40B4-BE49-F238E27FC236}">
                <a16:creationId xmlns:a16="http://schemas.microsoft.com/office/drawing/2014/main" id="{F7E431D6-7987-51A4-8025-5F36E4DF6945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82" name="Footer Placeholder 3">
            <a:extLst>
              <a:ext uri="{FF2B5EF4-FFF2-40B4-BE49-F238E27FC236}">
                <a16:creationId xmlns:a16="http://schemas.microsoft.com/office/drawing/2014/main" id="{BBE31EB2-7771-237A-5A8B-EAEADF6F982D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0179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0BE0F-E6DE-7A4E-A05D-D36DFEC5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6G – Will there be 7G?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E10C-3E48-D749-BACE-FD9E5510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communication system can be implemented in 6G ecosystem</a:t>
            </a:r>
          </a:p>
          <a:p>
            <a:r>
              <a:rPr lang="en-GB" dirty="0"/>
              <a:t>It is like a Rolling Release….</a:t>
            </a:r>
          </a:p>
          <a:p>
            <a:endParaRPr lang="en-GB" dirty="0"/>
          </a:p>
          <a:p>
            <a:r>
              <a:rPr lang="en-GB" dirty="0"/>
              <a:t>And if you really want, at some point you could market it as 7G or 8G (but it will still be 6G)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1EAF217-A82D-505C-737D-03D79A161587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E79B2F3-73EC-1C32-B02B-93F2A20722A3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62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4400"/>
              <a:buFont typeface="Cambria"/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GB" dirty="0"/>
              <a:t>Ideally new and old, large and small area communication systems should be able to live together and (inter) communicate.</a:t>
            </a:r>
          </a:p>
          <a:p>
            <a:pPr marL="228600" indent="-228600"/>
            <a:r>
              <a:rPr lang="en-GB" dirty="0"/>
              <a:t>Virtualization is the cornerstone of 6G</a:t>
            </a:r>
            <a:endParaRPr dirty="0"/>
          </a:p>
          <a:p>
            <a:pPr marL="228600" indent="-228600"/>
            <a:r>
              <a:rPr lang="en-GB" dirty="0"/>
              <a:t>It is the enabler of 6G</a:t>
            </a:r>
            <a:endParaRPr dirty="0"/>
          </a:p>
          <a:p>
            <a:pPr marL="228600" indent="-228600"/>
            <a:r>
              <a:rPr lang="en-GB" dirty="0"/>
              <a:t>It is the reason we should invest(</a:t>
            </a:r>
            <a:r>
              <a:rPr lang="en-GB" dirty="0" err="1"/>
              <a:t>igate</a:t>
            </a:r>
            <a:r>
              <a:rPr lang="en-GB" dirty="0"/>
              <a:t>) in 6G</a:t>
            </a:r>
            <a:endParaRPr dirty="0"/>
          </a:p>
          <a:p>
            <a:pPr marL="228600" indent="-228600"/>
            <a:r>
              <a:rPr lang="en-GB" dirty="0"/>
              <a:t>6G allows to “reset” our thinking and come up we new solutions</a:t>
            </a:r>
            <a:endParaRPr dirty="0"/>
          </a:p>
          <a:p>
            <a:pPr marL="228600" indent="-228600"/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GB" dirty="0"/>
              <a:t>                  "The best way to predict the </a:t>
            </a:r>
            <a:r>
              <a:rPr lang="en-GB" b="1" dirty="0"/>
              <a:t>future is to invent it</a:t>
            </a:r>
            <a:r>
              <a:rPr lang="en-GB" dirty="0"/>
              <a:t>." </a:t>
            </a:r>
            <a:endParaRPr dirty="0"/>
          </a:p>
        </p:txBody>
      </p:sp>
      <p:sp>
        <p:nvSpPr>
          <p:cNvPr id="184" name="Google Shape;184;p19"/>
          <p:cNvSpPr txBox="1"/>
          <p:nvPr/>
        </p:nvSpPr>
        <p:spPr>
          <a:xfrm>
            <a:off x="9277163" y="5465072"/>
            <a:ext cx="29148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Alan Kay, XeroxPARC, Atari, </a:t>
            </a:r>
            <a:br>
              <a:rPr lang="en-GB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GB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Apple and a few more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937549" y="5630116"/>
            <a:ext cx="35280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Let’s invent 6G together</a:t>
            </a:r>
            <a:endParaRPr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650C9A2-D4C9-262E-537E-2E9571E8947E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73CC0A0-4DFA-6B1B-F2EA-2C27028C8ABE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604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2C619F-4CE1-244C-88B2-DE8E081BE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409" y="1278272"/>
            <a:ext cx="7508592" cy="5161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724A8-4F10-3F40-80E4-FAA00482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From 1G to 6G in 50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13A72-F657-E047-B9AC-9B236D594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b="1" i="1" dirty="0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 dirty="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 dirty="0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 dirty="0"/>
              <a:t> </a:t>
            </a:r>
            <a:r>
              <a:rPr lang="en-GB" b="1" i="1" dirty="0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 dirty="0"/>
              <a:t> </a:t>
            </a:r>
            <a:r>
              <a:rPr lang="en-GB" b="1" i="1" dirty="0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21D3C6-B928-3C44-940F-03C3B3C3B726}"/>
              </a:ext>
            </a:extLst>
          </p:cNvPr>
          <p:cNvSpPr/>
          <p:nvPr/>
        </p:nvSpPr>
        <p:spPr>
          <a:xfrm>
            <a:off x="3659916" y="1195672"/>
            <a:ext cx="3155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 mobile telephone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22EBD9-48C3-2E44-ADD8-D8A67AD24A47}"/>
              </a:ext>
            </a:extLst>
          </p:cNvPr>
          <p:cNvSpPr/>
          <p:nvPr/>
        </p:nvSpPr>
        <p:spPr>
          <a:xfrm>
            <a:off x="474870" y="1858129"/>
            <a:ext cx="5621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/>
              <a:t>GSM: digital communications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6769D-C00E-124F-8658-A292684F2630}"/>
              </a:ext>
            </a:extLst>
          </p:cNvPr>
          <p:cNvSpPr/>
          <p:nvPr/>
        </p:nvSpPr>
        <p:spPr>
          <a:xfrm>
            <a:off x="2976117" y="2543114"/>
            <a:ext cx="277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dirty="0"/>
              <a:t>Packet Switching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1A8F3-3799-DB4E-8CEC-9C4C42BBF2A4}"/>
              </a:ext>
            </a:extLst>
          </p:cNvPr>
          <p:cNvSpPr/>
          <p:nvPr/>
        </p:nvSpPr>
        <p:spPr>
          <a:xfrm>
            <a:off x="2852941" y="3442778"/>
            <a:ext cx="3021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dirty="0"/>
              <a:t>The Streaming Era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16182A-FADD-2946-96CC-D34DC99D7659}"/>
              </a:ext>
            </a:extLst>
          </p:cNvPr>
          <p:cNvSpPr/>
          <p:nvPr/>
        </p:nvSpPr>
        <p:spPr>
          <a:xfrm>
            <a:off x="2034381" y="4403064"/>
            <a:ext cx="4178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dirty="0"/>
              <a:t>The Internet of Things era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4FD594-C1F3-0548-A477-2460C39C26E7}"/>
              </a:ext>
            </a:extLst>
          </p:cNvPr>
          <p:cNvSpPr/>
          <p:nvPr/>
        </p:nvSpPr>
        <p:spPr>
          <a:xfrm>
            <a:off x="2292434" y="5246367"/>
            <a:ext cx="4781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dirty="0"/>
              <a:t>A Communications Ecosystem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8791482-5977-C6E4-E4B5-005DD8DD1D32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108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B3B2-9458-82BD-8417-45B17144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What is an ecosystem 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14183C-7B10-B2EB-FDC3-2B4B8369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985" y="1662636"/>
            <a:ext cx="7742264" cy="43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86763-C569-FF68-C8EE-A17FFE504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2636"/>
            <a:ext cx="4741190" cy="4355023"/>
          </a:xfrm>
          <a:solidFill>
            <a:schemeClr val="bg1"/>
          </a:solidFill>
        </p:spPr>
        <p:txBody>
          <a:bodyPr/>
          <a:lstStyle/>
          <a:p>
            <a:pPr marL="114300" indent="0">
              <a:buNone/>
            </a:pPr>
            <a:r>
              <a:rPr lang="en-GB" dirty="0"/>
              <a:t>An ecosystem is a geographic area where plants, animals, and other organisms, as well as weather and landscape, work together to form a bubble of life.</a:t>
            </a:r>
            <a:endParaRPr lang="en-P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ACE8C-028E-82E7-22AC-4C65CAF73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97" y="4599862"/>
            <a:ext cx="1565858" cy="153196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1CBADE7-734C-374B-327C-99E0BFE9408B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4E678EE-E1FC-E96E-93D2-C587B96EAA00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368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02A10D-599A-17A0-32C7-9CDF4B11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What is a 6G ecosystem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56704-1F17-1F05-6844-18FE3045C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T" dirty="0"/>
              <a:t>It’s a technological environment where all different communication systems live (happily) together:</a:t>
            </a:r>
          </a:p>
          <a:p>
            <a:pPr lvl="1"/>
            <a:r>
              <a:rPr lang="en-PT" dirty="0"/>
              <a:t>3G, 4G, 5G</a:t>
            </a:r>
          </a:p>
          <a:p>
            <a:pPr lvl="1"/>
            <a:r>
              <a:rPr lang="en-PT" dirty="0"/>
              <a:t>Lora</a:t>
            </a:r>
          </a:p>
          <a:p>
            <a:pPr lvl="1"/>
            <a:r>
              <a:rPr lang="en-PT" dirty="0"/>
              <a:t>Sigfox</a:t>
            </a:r>
          </a:p>
          <a:p>
            <a:pPr lvl="1"/>
            <a:r>
              <a:rPr lang="en-PT" dirty="0"/>
              <a:t>Fibre</a:t>
            </a:r>
          </a:p>
          <a:p>
            <a:pPr lvl="1"/>
            <a:r>
              <a:rPr lang="en-PT" dirty="0"/>
              <a:t>Ethernet</a:t>
            </a:r>
          </a:p>
          <a:p>
            <a:pPr lvl="1"/>
            <a:r>
              <a:rPr lang="en-PT" dirty="0"/>
              <a:t>Starlink</a:t>
            </a:r>
          </a:p>
          <a:p>
            <a:pPr lvl="1"/>
            <a:r>
              <a:rPr lang="en-GB" dirty="0"/>
              <a:t>IoT systems</a:t>
            </a:r>
          </a:p>
          <a:p>
            <a:pPr lvl="1"/>
            <a:r>
              <a:rPr lang="en-GB" dirty="0"/>
              <a:t>etc.</a:t>
            </a:r>
            <a:endParaRPr lang="en-PT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8A17304-0BB1-4B21-DF38-456B20526E82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A0D041E-2102-0E5F-1015-B768071A0249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06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02A10D-599A-17A0-32C7-9CDF4B11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What is a 6G ecosystem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56704-1F17-1F05-6844-18FE3045C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5802"/>
            <a:ext cx="10515600" cy="4770194"/>
          </a:xfrm>
        </p:spPr>
        <p:txBody>
          <a:bodyPr/>
          <a:lstStyle/>
          <a:p>
            <a:r>
              <a:rPr lang="en-GB" dirty="0"/>
              <a:t>In an ecosystem we have to adapt to the interfaces</a:t>
            </a:r>
          </a:p>
          <a:p>
            <a:r>
              <a:rPr lang="en-GB" dirty="0"/>
              <a:t>In 6G these interfaces must be </a:t>
            </a:r>
            <a:r>
              <a:rPr lang="en-GB" b="1" dirty="0"/>
              <a:t>open</a:t>
            </a:r>
            <a:r>
              <a:rPr lang="en-GB" dirty="0"/>
              <a:t> and </a:t>
            </a:r>
            <a:r>
              <a:rPr lang="en-GB" b="1" dirty="0"/>
              <a:t>standardized</a:t>
            </a:r>
          </a:p>
          <a:p>
            <a:r>
              <a:rPr lang="en-GB" dirty="0"/>
              <a:t>This will be achieved through </a:t>
            </a:r>
            <a:r>
              <a:rPr lang="en-GB" b="1" dirty="0"/>
              <a:t>virtualization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04E23D-3B29-A6D3-069E-587D2CDF7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5" y="2837286"/>
            <a:ext cx="11353800" cy="2751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94D246-3229-6754-6D8C-36D4BA9A54BD}"/>
              </a:ext>
            </a:extLst>
          </p:cNvPr>
          <p:cNvSpPr txBox="1"/>
          <p:nvPr/>
        </p:nvSpPr>
        <p:spPr>
          <a:xfrm>
            <a:off x="163724" y="5473462"/>
            <a:ext cx="1186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/>
              <a:t>Evolution of the traditional black-box base station architecture toward a  virtualized </a:t>
            </a:r>
            <a:r>
              <a:rPr lang="en-GB" sz="1800" i="1" dirty="0" err="1"/>
              <a:t>gNB</a:t>
            </a:r>
            <a:r>
              <a:rPr lang="en-GB" sz="1800" i="1" dirty="0"/>
              <a:t> with a functional split, including the PHY split based on 3GPP 7.2x split.</a:t>
            </a:r>
            <a:endParaRPr lang="en-PT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ADC81-496B-CCBE-F669-A39D9C596EF8}"/>
              </a:ext>
            </a:extLst>
          </p:cNvPr>
          <p:cNvSpPr txBox="1"/>
          <p:nvPr/>
        </p:nvSpPr>
        <p:spPr>
          <a:xfrm>
            <a:off x="1264008" y="5935996"/>
            <a:ext cx="1092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i="1" dirty="0" err="1"/>
              <a:t>Src</a:t>
            </a:r>
            <a:r>
              <a:rPr lang="en-GB" i="1" dirty="0"/>
              <a:t>: M. </a:t>
            </a:r>
            <a:r>
              <a:rPr lang="en-GB" i="1" dirty="0" err="1"/>
              <a:t>Polese</a:t>
            </a:r>
            <a:r>
              <a:rPr lang="en-GB" i="1" dirty="0"/>
              <a:t>, L. </a:t>
            </a:r>
            <a:r>
              <a:rPr lang="en-GB" i="1" dirty="0" err="1"/>
              <a:t>Bonati</a:t>
            </a:r>
            <a:r>
              <a:rPr lang="en-GB" i="1" dirty="0"/>
              <a:t> et al.,</a:t>
            </a:r>
            <a:br>
              <a:rPr lang="en-GB" i="1" dirty="0"/>
            </a:br>
            <a:r>
              <a:rPr lang="en-GB" i="1" dirty="0"/>
              <a:t> “Understanding O-RAN: Architecture, interfaces, algorithms, security, and research challenges,” </a:t>
            </a:r>
            <a:r>
              <a:rPr lang="en-GB" i="1" dirty="0" err="1"/>
              <a:t>arXiv</a:t>
            </a:r>
            <a:r>
              <a:rPr lang="en-GB" i="1" dirty="0"/>
              <a:t> preprint arXiv:2202.01032, 2022.</a:t>
            </a:r>
            <a:endParaRPr lang="en-PT" i="1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E5CE2D3-8C6A-DA32-2E49-0D0D7D8008EF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9538237-7D55-F95C-019F-762826373C66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133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4400"/>
              <a:buFont typeface="Cambria"/>
              <a:buNone/>
            </a:pPr>
            <a:r>
              <a:rPr lang="en-GB"/>
              <a:t>What is so special about virtualization?</a:t>
            </a: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 dirty="0"/>
              <a:t>Cost savings</a:t>
            </a:r>
            <a:r>
              <a:rPr lang="en-GB" sz="2400" dirty="0"/>
              <a:t>—running multiple virtual environments on one piece of infrastructure means that you can drastically reduce your physical infrastructure footprint. </a:t>
            </a:r>
            <a:br>
              <a:rPr lang="en-GB" sz="2400" dirty="0"/>
            </a:b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 dirty="0"/>
              <a:t>Agility and speed</a:t>
            </a:r>
            <a:r>
              <a:rPr lang="en-GB" sz="2400" dirty="0"/>
              <a:t>—Spinning up a VM is easy and quick</a:t>
            </a:r>
            <a:br>
              <a:rPr lang="en-GB" sz="2400" dirty="0"/>
            </a:b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 dirty="0"/>
              <a:t>Lowered downtime</a:t>
            </a:r>
            <a:r>
              <a:rPr lang="en-GB" sz="2400" dirty="0"/>
              <a:t>—VMs are so portable and easy to move from one hypervisor to another on a different machine</a:t>
            </a:r>
            <a:br>
              <a:rPr lang="en-GB" sz="2400" dirty="0"/>
            </a:b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 dirty="0"/>
              <a:t>Scalability</a:t>
            </a:r>
            <a:r>
              <a:rPr lang="en-GB" sz="2400" dirty="0"/>
              <a:t>—VMs allow you to more easily scale your apps by adding more physical or virtual servers to distribute the workload across multiple VMs</a:t>
            </a:r>
            <a:br>
              <a:rPr lang="en-GB" sz="2400" dirty="0"/>
            </a:b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 dirty="0"/>
              <a:t>Security benefits</a:t>
            </a:r>
            <a:r>
              <a:rPr lang="en-GB" sz="2400" dirty="0"/>
              <a:t>— Because virtual machines run in multiple operating systems, all guests are isolated from each other</a:t>
            </a:r>
            <a:endParaRPr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33E644D-8958-68B7-4BC4-785AA61CDA0D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F6177DA-6204-9CA5-DCF6-3A1ED0B69F84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456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4400"/>
              <a:buFont typeface="Cambria"/>
              <a:buNone/>
            </a:pPr>
            <a:r>
              <a:rPr lang="en-GB"/>
              <a:t>Virtualization for the Network Operator</a:t>
            </a:r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1353800" cy="506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In 6G, virtualization is not an option (unlike 5G)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It will use resource provisioning mechanisms based on self-managed reliable and trustworthy AI algorithms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Networks need to adapt dynamically to the required demand and requirements, and must do so without interrupting the service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This means that the classical overprovisioning approach for the network is no longer viable. </a:t>
            </a:r>
            <a:br>
              <a:rPr lang="en-GB" dirty="0"/>
            </a:br>
            <a:r>
              <a:rPr lang="en-GB" i="1" dirty="0"/>
              <a:t>(This is a good thing, overprovisioning costs a lot of money)</a:t>
            </a: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This requires new business-models and opportunities for the operators.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dirty="0"/>
              <a:t>Invest in the network “as you grow” model</a:t>
            </a:r>
            <a:endParaRPr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6CD4B32-9BB6-F657-BEC3-57B894D7236E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0B1CB45-DBFD-0F8C-B192-AC2CCFA2E1E7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359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4400"/>
              <a:buFont typeface="Cambria"/>
              <a:buNone/>
            </a:pPr>
            <a:r>
              <a:rPr lang="en-GB"/>
              <a:t>Virtualization for Industry/Academics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Virtualized cloud-services are easy to update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/>
              <a:t>When a manufacturer has solved some bugs, this can be easily deployed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/>
              <a:t>Virtualization isolates the various services, so it becomes easier to test out new ideas or technologies.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4192" y="3469541"/>
            <a:ext cx="9743616" cy="2707422"/>
          </a:xfrm>
          <a:prstGeom prst="rect">
            <a:avLst/>
          </a:prstGeom>
          <a:noFill/>
          <a:ln w="9525" cap="flat" cmpd="sng">
            <a:solidFill>
              <a:srgbClr val="0817A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5"/>
          <p:cNvSpPr txBox="1"/>
          <p:nvPr/>
        </p:nvSpPr>
        <p:spPr>
          <a:xfrm>
            <a:off x="1161537" y="6148359"/>
            <a:ext cx="895245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src: https://www.digitaljournal.com/tech-science/forget-5g-academia-aims-to-deliver-6g-communications/article</a:t>
            </a:r>
            <a:endParaRPr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FEF7C21-F351-C850-6654-838E03568303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770D5FE-4370-059D-99E4-B61C5BC9D37A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481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668"/>
              </a:buClr>
              <a:buSzPts val="4400"/>
              <a:buFont typeface="Cambria"/>
              <a:buNone/>
            </a:pPr>
            <a:r>
              <a:rPr lang="en-GB"/>
              <a:t>Virtualization for the End-Users</a:t>
            </a: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0515600" cy="477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</a:pPr>
            <a:r>
              <a:rPr lang="en-GB"/>
              <a:t>Virtualization allows for new (Virtual) Mobile Network Operators to enter the market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</a:pPr>
            <a:r>
              <a:rPr lang="en-GB"/>
              <a:t>Virtualization allows operators to differentiate on use-cases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</a:pPr>
            <a:r>
              <a:rPr lang="en-GB"/>
              <a:t>Now, at least we should get a decent choice</a:t>
            </a:r>
            <a:endParaRPr/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9254" y="2713783"/>
            <a:ext cx="5185032" cy="27089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F48EB32-56BD-70DD-2945-562FF7A205E9}"/>
              </a:ext>
            </a:extLst>
          </p:cNvPr>
          <p:cNvSpPr txBox="1">
            <a:spLocks/>
          </p:cNvSpPr>
          <p:nvPr/>
        </p:nvSpPr>
        <p:spPr>
          <a:xfrm>
            <a:off x="0" y="6468263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12</a:t>
            </a:r>
            <a:r>
              <a:rPr lang="en-GB" b="1" i="1" baseline="30000">
                <a:latin typeface="Cambria"/>
                <a:ea typeface="Cambria"/>
                <a:cs typeface="Cambria"/>
                <a:sym typeface="Cambria"/>
              </a:rPr>
              <a:t>th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 CONASENSE Symposium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Munich, Germany </a:t>
            </a:r>
            <a:r>
              <a:rPr lang="en-GB" b="1"/>
              <a:t> </a:t>
            </a:r>
            <a:r>
              <a:rPr lang="en-GB" b="1" i="1">
                <a:latin typeface="Cambria"/>
                <a:ea typeface="Cambria"/>
                <a:cs typeface="Cambria"/>
                <a:sym typeface="Cambria"/>
              </a:rPr>
              <a:t>June 27-29, 2022</a:t>
            </a:r>
            <a:endParaRPr lang="pt-PT" b="1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38C2E98-3CC4-E2F8-F82D-553CBF04E790}"/>
              </a:ext>
            </a:extLst>
          </p:cNvPr>
          <p:cNvSpPr txBox="1">
            <a:spLocks/>
          </p:cNvSpPr>
          <p:nvPr/>
        </p:nvSpPr>
        <p:spPr>
          <a:xfrm>
            <a:off x="-6350" y="6466898"/>
            <a:ext cx="1219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r"/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Martijn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Kuipers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. INOV-INESC/</a:t>
            </a:r>
            <a:r>
              <a:rPr lang="en-GB" i="1" dirty="0" err="1">
                <a:latin typeface="Cambria"/>
                <a:ea typeface="Cambria"/>
                <a:cs typeface="Cambria"/>
                <a:sym typeface="Cambria"/>
              </a:rPr>
              <a:t>Lusiada</a:t>
            </a:r>
            <a:r>
              <a:rPr lang="en-GB" i="1" dirty="0">
                <a:latin typeface="Cambria"/>
                <a:ea typeface="Cambria"/>
                <a:cs typeface="Cambria"/>
                <a:sym typeface="Cambria"/>
              </a:rPr>
              <a:t> University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494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1481</Words>
  <Application>Microsoft Macintosh PowerPoint</Application>
  <PresentationFormat>Widescreen</PresentationFormat>
  <Paragraphs>187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Cambria</vt:lpstr>
      <vt:lpstr>Office Theme</vt:lpstr>
      <vt:lpstr>6G An Ecosystem for Technology and Market Opportunities</vt:lpstr>
      <vt:lpstr>From 1G to 6G in 50 Years</vt:lpstr>
      <vt:lpstr>What is an ecosystem ?</vt:lpstr>
      <vt:lpstr>What is a 6G ecosystem ?</vt:lpstr>
      <vt:lpstr>What is a 6G ecosystem ?</vt:lpstr>
      <vt:lpstr>What is so special about virtualization?</vt:lpstr>
      <vt:lpstr>Virtualization for the Network Operator</vt:lpstr>
      <vt:lpstr>Virtualization for Industry/Academics</vt:lpstr>
      <vt:lpstr>Virtualization for the End-Users</vt:lpstr>
      <vt:lpstr>Virtualization for the End-Users</vt:lpstr>
      <vt:lpstr>6G – How to migrate from 5G?</vt:lpstr>
      <vt:lpstr>6G -  Beyond 6G</vt:lpstr>
      <vt:lpstr>6G – Will there be 7G?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6G</dc:title>
  <cp:lastModifiedBy>Berend W. M. Kuipers</cp:lastModifiedBy>
  <cp:revision>4</cp:revision>
  <dcterms:modified xsi:type="dcterms:W3CDTF">2022-06-26T17:21:35Z</dcterms:modified>
</cp:coreProperties>
</file>