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342" r:id="rId4"/>
    <p:sldId id="364" r:id="rId5"/>
    <p:sldId id="344" r:id="rId6"/>
    <p:sldId id="361" r:id="rId7"/>
    <p:sldId id="366" r:id="rId8"/>
    <p:sldId id="367" r:id="rId9"/>
    <p:sldId id="345" r:id="rId10"/>
    <p:sldId id="368" r:id="rId11"/>
    <p:sldId id="369" r:id="rId12"/>
    <p:sldId id="346" r:id="rId13"/>
    <p:sldId id="370" r:id="rId14"/>
    <p:sldId id="372" r:id="rId15"/>
    <p:sldId id="373" r:id="rId16"/>
    <p:sldId id="347" r:id="rId17"/>
    <p:sldId id="375" r:id="rId18"/>
    <p:sldId id="376" r:id="rId19"/>
    <p:sldId id="377" r:id="rId20"/>
    <p:sldId id="378" r:id="rId21"/>
    <p:sldId id="379" r:id="rId22"/>
    <p:sldId id="380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8" r:id="rId31"/>
    <p:sldId id="359" r:id="rId32"/>
    <p:sldId id="363" r:id="rId33"/>
    <p:sldId id="274" r:id="rId3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294" autoAdjust="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D3736-0B63-4501-9EC8-2CF86CB0AC0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59823-149E-48D3-8614-EB21AADE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2414A-A018-4EE8-BC0D-45E121EDDB73}" type="datetimeFigureOut">
              <a:rPr lang="bg-BG" smtClean="0"/>
              <a:t>24.06.2022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32241-CF92-4037-93BB-139B13A38D3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099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initial estimation is further refined by the Refinement algorithm, which detects the </a:t>
            </a:r>
            <a:r>
              <a:rPr lang="en-US" dirty="0" err="1" smtClean="0"/>
              <a:t>BeeCube</a:t>
            </a:r>
            <a:r>
              <a:rPr lang="en-US" dirty="0" smtClean="0"/>
              <a:t> walls and performs global optimization in order to produce the final refined rotation and translation. 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74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7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detection algorithm also extracts 2D </a:t>
            </a:r>
            <a:r>
              <a:rPr lang="en-US" dirty="0" err="1" smtClean="0"/>
              <a:t>keypoints</a:t>
            </a:r>
            <a:r>
              <a:rPr lang="en-US" dirty="0" smtClean="0"/>
              <a:t>, four of them for example, marked with red circle with black border on the Fig. These key-points are further used for coarse </a:t>
            </a:r>
            <a:r>
              <a:rPr lang="en-US" dirty="0" err="1" smtClean="0"/>
              <a:t>extrinsics</a:t>
            </a:r>
            <a:r>
              <a:rPr lang="en-US" dirty="0" smtClean="0"/>
              <a:t> estimation. This is done by 2D-3D projection of key-points and delivers initial estimation of the rigid transformations.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30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30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30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initial estimation is further refined by the Refinement algorithm, which detects the </a:t>
            </a:r>
            <a:r>
              <a:rPr lang="en-US" dirty="0" err="1" smtClean="0"/>
              <a:t>BeeCube</a:t>
            </a:r>
            <a:r>
              <a:rPr lang="en-US" dirty="0" smtClean="0"/>
              <a:t> walls and performs global optimization in order to produce the final refined rotation and translation.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74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32241-CF92-4037-93BB-139B13A38D3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74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17F1-7096-415E-96C8-B835E24F8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4614460"/>
            <a:ext cx="3733819" cy="9108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4701470"/>
            <a:ext cx="3733801" cy="192024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919627"/>
            <a:ext cx="3733801" cy="9144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968863"/>
            <a:ext cx="1965960" cy="18288"/>
          </a:xfrm>
          <a:prstGeom prst="rect">
            <a:avLst/>
          </a:prstGeom>
          <a:solidFill>
            <a:schemeClr val="accent3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5004032"/>
            <a:ext cx="1965960" cy="9144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476686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8654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4454122"/>
            <a:ext cx="9144000" cy="244170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479987"/>
            <a:ext cx="9144001" cy="14067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60000" y="2880000"/>
            <a:ext cx="8424000" cy="175142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60000" y="4802400"/>
            <a:ext cx="5040000" cy="1752600"/>
          </a:xfrm>
        </p:spPr>
        <p:txBody>
          <a:bodyPr/>
          <a:lstStyle>
            <a:lvl1pPr marL="64008" indent="0" algn="l">
              <a:spcBef>
                <a:spcPts val="30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4614460"/>
            <a:ext cx="3733819" cy="9108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4701470"/>
            <a:ext cx="3733801" cy="192024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919627"/>
            <a:ext cx="3733801" cy="9144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968863"/>
            <a:ext cx="1965960" cy="18288"/>
          </a:xfrm>
          <a:prstGeom prst="rect">
            <a:avLst/>
          </a:prstGeom>
          <a:solidFill>
            <a:schemeClr val="accent3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5004032"/>
            <a:ext cx="1965960" cy="9144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476686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8654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4454122"/>
            <a:ext cx="9144000" cy="244170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79987"/>
            <a:ext cx="9144001" cy="14067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60000" y="2880000"/>
            <a:ext cx="8424000" cy="175142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60000" y="4802400"/>
            <a:ext cx="5040000" cy="1752600"/>
          </a:xfrm>
        </p:spPr>
        <p:txBody>
          <a:bodyPr/>
          <a:lstStyle>
            <a:lvl1pPr marL="64008" indent="0" algn="l">
              <a:spcBef>
                <a:spcPts val="30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CD5DAA3-026A-40C7-917D-1D27C53C0D14}" type="slidenum">
              <a:rPr lang="bg-BG" smtClean="0">
                <a:solidFill>
                  <a:prstClr val="white"/>
                </a:solidFill>
              </a:rPr>
              <a:pPr/>
              <a:t>‹#›</a:t>
            </a:fld>
            <a:endParaRPr lang="bg-BG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42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7717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388676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588083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583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80000" y="576000"/>
            <a:ext cx="1584000" cy="288000"/>
          </a:xfrm>
        </p:spPr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200" y="331200"/>
            <a:ext cx="5166000" cy="288000"/>
          </a:xfrm>
        </p:spPr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604522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342493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812129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702351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918744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35830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CONASENSE 2022 Symposium</a:t>
            </a:r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80000" y="576000"/>
            <a:ext cx="1584000" cy="288000"/>
          </a:xfrm>
        </p:spPr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200" y="331200"/>
            <a:ext cx="5166000" cy="288000"/>
          </a:xfrm>
        </p:spPr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90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6000" y="1836000"/>
            <a:ext cx="8712000" cy="48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0000" y="576000"/>
            <a:ext cx="1584000" cy="288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27-28 June 2022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6340" y="332147"/>
            <a:ext cx="5166000" cy="2880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CONASENSE 2022 Symposium</a:t>
            </a:r>
            <a:endParaRPr lang="bg-B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CD5DAA3-026A-40C7-917D-1D27C53C0D14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extBox 1"/>
          <p:cNvSpPr txBox="1"/>
          <p:nvPr userDrawn="1"/>
        </p:nvSpPr>
        <p:spPr>
          <a:xfrm>
            <a:off x="206339" y="-16612"/>
            <a:ext cx="8352000" cy="3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1300" dirty="0" smtClean="0">
                <a:solidFill>
                  <a:schemeClr val="bg1"/>
                </a:solidFill>
              </a:rPr>
              <a:t>Challenges in the Design of a Holographic </a:t>
            </a:r>
            <a:r>
              <a:rPr lang="en-US" sz="1300" dirty="0" err="1" smtClean="0">
                <a:solidFill>
                  <a:schemeClr val="bg1"/>
                </a:solidFill>
              </a:rPr>
              <a:t>Telepresence</a:t>
            </a:r>
            <a:r>
              <a:rPr lang="en-US" sz="1300" dirty="0" smtClean="0">
                <a:solidFill>
                  <a:schemeClr val="bg1"/>
                </a:solidFill>
              </a:rPr>
              <a:t> System </a:t>
            </a:r>
            <a:endParaRPr lang="bg-BG" sz="13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74" y="6093296"/>
            <a:ext cx="759974" cy="52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9" y="5939531"/>
            <a:ext cx="739161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000" indent="-252000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64000" indent="-252000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27-28 June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CONASENSE 2022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779F-FEB8-4A8A-B6D1-DA7B878E8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3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90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6000" y="1836000"/>
            <a:ext cx="8712000" cy="48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0000" y="576000"/>
            <a:ext cx="1584000" cy="288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27-28 June 2022</a:t>
            </a:r>
            <a:endParaRPr lang="bg-BG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6340" y="332147"/>
            <a:ext cx="5166000" cy="2880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9BBB59">
                    <a:lumMod val="75000"/>
                  </a:srgbClr>
                </a:solidFill>
              </a:rPr>
              <a:t>CONASENSE 2022 Symposium</a:t>
            </a:r>
            <a:endParaRPr lang="bg-BG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CD5DAA3-026A-40C7-917D-1D27C53C0D1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extBox 1"/>
          <p:cNvSpPr txBox="1"/>
          <p:nvPr userDrawn="1"/>
        </p:nvSpPr>
        <p:spPr>
          <a:xfrm>
            <a:off x="206339" y="0"/>
            <a:ext cx="8352000" cy="3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300" dirty="0" smtClean="0">
                <a:solidFill>
                  <a:prstClr val="white"/>
                </a:solidFill>
              </a:rPr>
              <a:t>Virtualized, Open and Intelligent: The Evolution of the Radio Access Network :: prof. Vladimir Poulkov</a:t>
            </a:r>
            <a:endParaRPr lang="bg-BG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000" indent="-252000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64000" indent="-252000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276872"/>
            <a:ext cx="8424000" cy="15121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Challenges </a:t>
            </a:r>
            <a:r>
              <a:rPr lang="en-US" sz="2800" dirty="0"/>
              <a:t>in the </a:t>
            </a:r>
            <a:r>
              <a:rPr lang="en-US" sz="2800" dirty="0" smtClean="0"/>
              <a:t>Design </a:t>
            </a:r>
            <a:r>
              <a:rPr lang="en-US" sz="2800" dirty="0"/>
              <a:t>of a H</a:t>
            </a:r>
            <a:r>
              <a:rPr lang="en-US" sz="2800" dirty="0" smtClean="0"/>
              <a:t>olographic </a:t>
            </a:r>
            <a:r>
              <a:rPr lang="en-US" sz="2800" dirty="0" err="1"/>
              <a:t>T</a:t>
            </a:r>
            <a:r>
              <a:rPr lang="en-US" sz="2800" dirty="0" err="1" smtClean="0"/>
              <a:t>elepresence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ystem - </a:t>
            </a:r>
            <a:r>
              <a:rPr lang="en-US" sz="2800" i="1" dirty="0" smtClean="0"/>
              <a:t>current </a:t>
            </a:r>
            <a:r>
              <a:rPr lang="en-US" sz="2800" i="1" dirty="0"/>
              <a:t>outcomes from the implementation of a use case scenario</a:t>
            </a:r>
            <a:endParaRPr lang="bg-BG" sz="28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Prof. Vladimir Poulkov</a:t>
            </a:r>
          </a:p>
          <a:p>
            <a:r>
              <a:rPr lang="en-US" dirty="0" smtClean="0"/>
              <a:t>Faculty of Telecommunications</a:t>
            </a:r>
          </a:p>
          <a:p>
            <a:r>
              <a:rPr lang="en-US" dirty="0" smtClean="0"/>
              <a:t>Technical University of Sofia</a:t>
            </a:r>
          </a:p>
          <a:p>
            <a:r>
              <a:rPr lang="en-US" dirty="0" smtClean="0"/>
              <a:t>Sofia, Bulgaria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23" y="5301208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5200" y="583520"/>
            <a:ext cx="349326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cap="small" dirty="0" smtClean="0">
                <a:solidFill>
                  <a:srgbClr val="4BACC6">
                    <a:lumMod val="75000"/>
                  </a:srgbClr>
                </a:solidFill>
              </a:rPr>
              <a:t>CONASENSE 2022 SYMPOSIUM</a:t>
            </a:r>
          </a:p>
          <a:p>
            <a:pPr algn="r"/>
            <a:r>
              <a:rPr lang="en-US" cap="small" dirty="0" smtClean="0">
                <a:solidFill>
                  <a:srgbClr val="4BACC6">
                    <a:lumMod val="75000"/>
                  </a:srgbClr>
                </a:solidFill>
              </a:rPr>
              <a:t>27 – 28 June, 2022</a:t>
            </a:r>
          </a:p>
          <a:p>
            <a:pPr algn="r"/>
            <a:r>
              <a:rPr lang="en-US" sz="2200" i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fortiss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US" cap="small" dirty="0" smtClean="0">
                <a:solidFill>
                  <a:srgbClr val="4BACC6">
                    <a:lumMod val="75000"/>
                  </a:srgbClr>
                </a:solidFill>
              </a:rPr>
              <a:t>Munich</a:t>
            </a:r>
            <a:r>
              <a:rPr lang="en-US" cap="small" dirty="0">
                <a:solidFill>
                  <a:srgbClr val="4BACC6">
                    <a:lumMod val="75000"/>
                  </a:srgbClr>
                </a:solidFill>
              </a:rPr>
              <a:t>, Germany</a:t>
            </a:r>
            <a:endParaRPr lang="bg-BG" cap="small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49" y="3429000"/>
            <a:ext cx="881313" cy="9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36" y="5545452"/>
            <a:ext cx="864096" cy="5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71068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10</a:t>
            </a:fld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2123728" y="5733256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Detected planes </a:t>
            </a:r>
            <a:r>
              <a:rPr lang="en-US" dirty="0" smtClean="0"/>
              <a:t>from two of the </a:t>
            </a:r>
            <a:r>
              <a:rPr lang="en-US" dirty="0" err="1" smtClean="0"/>
              <a:t>Kinect</a:t>
            </a:r>
            <a:r>
              <a:rPr lang="en-US" dirty="0" smtClean="0"/>
              <a:t> </a:t>
            </a:r>
            <a:r>
              <a:rPr lang="en-US" dirty="0"/>
              <a:t>views.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5" y="2060848"/>
            <a:ext cx="79470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59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71068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1F497D"/>
                </a:solidFill>
              </a:rPr>
              <a:t>Kinect</a:t>
            </a:r>
            <a:r>
              <a:rPr lang="en-US" b="1" dirty="0" smtClean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pic>
        <p:nvPicPr>
          <p:cNvPr id="11" name="Picture 10" descr="A picture containing white&#10;&#10;Description automatically generated">
            <a:extLst>
              <a:ext uri="{FF2B5EF4-FFF2-40B4-BE49-F238E27FC236}">
                <a16:creationId xmlns:a16="http://schemas.microsoft.com/office/drawing/2014/main" xmlns="" id="{331EEEF4-158C-660A-416A-45EDF77BD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88065"/>
            <a:ext cx="3789447" cy="4077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11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5364088" y="2564904"/>
            <a:ext cx="3059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initial estimation is further refined by the Refinement algorithm, which detects the </a:t>
            </a:r>
            <a:r>
              <a:rPr lang="en-US" dirty="0" err="1"/>
              <a:t>BeeCube</a:t>
            </a:r>
            <a:r>
              <a:rPr lang="en-US" dirty="0"/>
              <a:t> walls and performs global optimization in order to produce the final refined rotation and translation. </a:t>
            </a:r>
          </a:p>
        </p:txBody>
      </p:sp>
    </p:spTree>
    <p:extLst>
      <p:ext uri="{BB962C8B-B14F-4D97-AF65-F5344CB8AC3E}">
        <p14:creationId xmlns:p14="http://schemas.microsoft.com/office/powerpoint/2010/main" val="3005823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3755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36855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and contribution: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a 3D scene extraction algorithm by using a plane detection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practical implementation of an experiment for testing of the proposed 3D scene extraction algorithm.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4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46" y="2511712"/>
            <a:ext cx="4005997" cy="2453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calibration;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object reconstruction.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7994" y="253124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81" y="2060848"/>
            <a:ext cx="4061369" cy="2878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5157192"/>
            <a:ext cx="327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scene</a:t>
            </a:r>
          </a:p>
        </p:txBody>
      </p:sp>
    </p:spTree>
    <p:extLst>
      <p:ext uri="{BB962C8B-B14F-4D97-AF65-F5344CB8AC3E}">
        <p14:creationId xmlns:p14="http://schemas.microsoft.com/office/powerpoint/2010/main" val="3065864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BeeCube</a:t>
            </a:r>
            <a:r>
              <a:rPr lang="en-US" b="1" dirty="0"/>
              <a:t> Environment Extraction</a:t>
            </a:r>
            <a:endParaRPr lang="bg-BG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19FFC6-D134-686C-7F68-9333C48E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32"/>
            <a:ext cx="573206" cy="75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8F8AF5E-7F3E-D85D-12A7-4C9B38C3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87" y="85688"/>
            <a:ext cx="1005752" cy="6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56F44AC-5F8B-AA3E-B18B-2995435F5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1690689"/>
            <a:ext cx="1982569" cy="4546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9100BB-BDD9-E969-D139-E4B994F0C3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3649" r="22313" b="9276"/>
          <a:stretch/>
        </p:blipFill>
        <p:spPr>
          <a:xfrm>
            <a:off x="5875029" y="3284984"/>
            <a:ext cx="2692034" cy="28184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14</a:t>
            </a:fld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77" y="1775096"/>
            <a:ext cx="2578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28116" y="3805383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Registered 3D scene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3923928" y="486916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3888" y="566124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Environment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0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1674"/>
            <a:ext cx="7886700" cy="106838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97049"/>
                <a:ext cx="5157788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Detecting hexagonal cell walls by finding wall surface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nearest neighbors for each point in the point cloud,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𝑷𝑪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difference vectors between each point and its 5 nearest neighbors;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initial unit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Applying rotation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𝑤𝑎𝑙𝑙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dot products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difference vectors;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zero dot products distribution;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peaks – corresponding to the wall surface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  <a:p>
                <a:endParaRPr lang="bg-BG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97049"/>
                <a:ext cx="5157788" cy="4351338"/>
              </a:xfrm>
              <a:blipFill rotWithShape="1">
                <a:blip r:embed="rId2"/>
                <a:stretch>
                  <a:fillRect l="-946" t="-840" r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7" y="2759074"/>
            <a:ext cx="3243263" cy="2345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39692" y="5164444"/>
                <a:ext cx="3075709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𝑤𝑎𝑙𝑙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perpendicular to the y axis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92" y="5164444"/>
                <a:ext cx="3075709" cy="721288"/>
              </a:xfrm>
              <a:prstGeom prst="rect">
                <a:avLst/>
              </a:prstGeom>
              <a:blipFill rotWithShape="1">
                <a:blip r:embed="rId4"/>
                <a:stretch>
                  <a:fillRect t="-4202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728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11728" y="1847850"/>
                <a:ext cx="8361218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distances to the hexagonal cell walls</a:t>
                </a:r>
                <a:endParaRPr lang="en-US" dirty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of the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correspond to the wall surface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Iterating over distance,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the current direction to find the plane with the greatest number of points considering the equation for a plane in the 3D space: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 the plane normal and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point coordinates;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distance,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the current direction which corresponds to the plane with the greatest number of points – the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8" y="1847850"/>
                <a:ext cx="8361218" cy="4351338"/>
              </a:xfrm>
              <a:blipFill rotWithShape="1">
                <a:blip r:embed="rId2"/>
                <a:stretch>
                  <a:fillRect l="-1239" t="-3081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07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05012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Refining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distances found</a:t>
                </a:r>
                <a:endParaRPr lang="en-US" dirty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found to extract each of the wall surfaces,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𝑷𝑪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𝑶𝒏𝒆𝑽𝒆𝒄𝒕𝒐𝒓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Applying Principal Component Analysis, PCA, to each of the extracted walls;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obtained eigenvectors – corresponding to the refined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refined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compute the new distances.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05012"/>
                <a:ext cx="7886700" cy="4351338"/>
              </a:xfrm>
              <a:blipFill rotWithShape="1">
                <a:blip r:embed="rId2"/>
                <a:stretch>
                  <a:fillRect l="-1546" t="-238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8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41" y="548680"/>
            <a:ext cx="7886700" cy="93610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693561" cy="3660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7DC055-F5E5-4DF9-A9E9-B60CDE875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0870"/>
            <a:ext cx="3830740" cy="2770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3821" y="5079906"/>
                <a:ext cx="4587968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𝑤𝑎𝑙𝑙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perpendicular to the y axis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1" y="5079906"/>
                <a:ext cx="4587968" cy="721288"/>
              </a:xfrm>
              <a:prstGeom prst="rect">
                <a:avLst/>
              </a:prstGeom>
              <a:blipFill rotWithShape="1">
                <a:blip r:embed="rId4"/>
                <a:stretch>
                  <a:fillRect t="-4202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70942" y="4941168"/>
            <a:ext cx="359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 products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543331"/>
            <a:ext cx="432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</a:t>
            </a:r>
            <a:r>
              <a:rPr lang="en-US" sz="280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04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73113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1F497D"/>
                </a:solidFill>
              </a:rPr>
              <a:t>BeeCube</a:t>
            </a:r>
            <a:r>
              <a:rPr lang="en-US" b="1" dirty="0">
                <a:solidFill>
                  <a:srgbClr val="1F497D"/>
                </a:solidFill>
              </a:rPr>
              <a:t> Environment Extraction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3" y="2296181"/>
            <a:ext cx="4200876" cy="297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38" y="2135167"/>
            <a:ext cx="2714615" cy="30661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909731" y="3249996"/>
            <a:ext cx="941807" cy="99754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5616" y="5517232"/>
            <a:ext cx="69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the 3D scene using wall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distances found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533" y="1735057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8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8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STRUCTURE of the TALK</a:t>
            </a:r>
            <a:endParaRPr lang="en-US" sz="28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Introduction – the HOLOTWIN system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Kinect</a:t>
            </a:r>
            <a:r>
              <a:rPr lang="en-US" dirty="0" smtClean="0"/>
              <a:t> Sensors Calibration</a:t>
            </a:r>
          </a:p>
          <a:p>
            <a:r>
              <a:rPr lang="en-US" dirty="0" smtClean="0"/>
              <a:t>3. Environment Extraction</a:t>
            </a:r>
          </a:p>
          <a:p>
            <a:r>
              <a:rPr lang="en-US" dirty="0" smtClean="0"/>
              <a:t>4. Human Body Reconstruction</a:t>
            </a:r>
          </a:p>
          <a:p>
            <a:r>
              <a:rPr lang="en-US" dirty="0" smtClean="0"/>
              <a:t>5. Work in progress</a:t>
            </a:r>
          </a:p>
          <a:p>
            <a:r>
              <a:rPr lang="en-US" dirty="0" smtClean="0"/>
              <a:t>6. Things done/Things to do &amp;Challenges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00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err="1">
                <a:solidFill>
                  <a:srgbClr val="1F497D"/>
                </a:solidFill>
              </a:rPr>
              <a:t>BeeCube</a:t>
            </a:r>
            <a:r>
              <a:rPr lang="en-US" sz="3400" b="1" dirty="0">
                <a:solidFill>
                  <a:srgbClr val="1F497D"/>
                </a:solidFill>
              </a:rPr>
              <a:t> Environment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555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do: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itigating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inside the hexagonal cell;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where a planar surface is located in front of or behind a wall;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on various scenes, different from the one investigated in this work;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the computational time.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C33-F568-4E74-94AC-729DD7206A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4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Body Reconstruction </a:t>
            </a:r>
            <a:endParaRPr lang="bg-BG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7A7749-F585-FFEF-47C1-2BD3ADE96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6" y="1585236"/>
            <a:ext cx="2979550" cy="18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A42287-BC42-DF3F-E67D-B5211221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17" y="1690688"/>
            <a:ext cx="2669366" cy="1841178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092E7A-84A5-70B2-758B-32C5AC4E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6561"/>
            <a:ext cx="1487805" cy="217932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E39499-D96D-3400-62C7-918C5E07F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415" y="4352176"/>
            <a:ext cx="1852280" cy="184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BA8BF0-72DE-09DB-54B5-9A206F555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32" y="4258140"/>
            <a:ext cx="1269904" cy="19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1E3B80D-BEA3-5229-7AB0-D7D0A23C6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61" y="4060043"/>
            <a:ext cx="924300" cy="197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33E4607-8B92-2991-08CC-0030CD9FB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80" y="1690688"/>
            <a:ext cx="2257002" cy="177371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2258451-F68B-76E1-1895-7AEA2A041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95" y="4161107"/>
            <a:ext cx="1671866" cy="1773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288409"/>
            <a:ext cx="5166000" cy="288000"/>
          </a:xfrm>
        </p:spPr>
        <p:txBody>
          <a:bodyPr/>
          <a:lstStyle/>
          <a:p>
            <a:r>
              <a:rPr lang="en-US" dirty="0" smtClean="0"/>
              <a:t>CONASENSE 2022 Symposium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6063" y="-10244"/>
            <a:ext cx="762000" cy="365760"/>
          </a:xfrm>
        </p:spPr>
        <p:txBody>
          <a:bodyPr/>
          <a:lstStyle/>
          <a:p>
            <a:fld id="{7CD5DAA3-026A-40C7-917D-1D27C53C0D14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442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Deep Body Compression – work in progress</a:t>
            </a:r>
            <a:endParaRPr lang="bg-BG" b="1" dirty="0"/>
          </a:p>
        </p:txBody>
      </p:sp>
      <p:pic>
        <p:nvPicPr>
          <p:cNvPr id="4" name="Picture 3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xmlns="" id="{EB889235-15A7-F72F-9BA8-C1D05083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r="28714"/>
          <a:stretch/>
        </p:blipFill>
        <p:spPr>
          <a:xfrm>
            <a:off x="291365" y="2128772"/>
            <a:ext cx="2047164" cy="3628998"/>
          </a:xfrm>
          <a:prstGeom prst="rect">
            <a:avLst/>
          </a:prstGeom>
        </p:spPr>
      </p:pic>
      <p:pic>
        <p:nvPicPr>
          <p:cNvPr id="7" name="Picture 6" descr="A person jumping in the air&#10;&#10;Description automatically generated">
            <a:extLst>
              <a:ext uri="{FF2B5EF4-FFF2-40B4-BE49-F238E27FC236}">
                <a16:creationId xmlns:a16="http://schemas.microsoft.com/office/drawing/2014/main" xmlns="" id="{DA215A72-372E-5A37-7B60-9AA1F2EA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30487"/>
          <a:stretch/>
        </p:blipFill>
        <p:spPr>
          <a:xfrm>
            <a:off x="2548720" y="2133686"/>
            <a:ext cx="2154239" cy="3628997"/>
          </a:xfrm>
          <a:prstGeom prst="rect">
            <a:avLst/>
          </a:prstGeom>
        </p:spPr>
      </p:pic>
      <p:pic>
        <p:nvPicPr>
          <p:cNvPr id="11" name="Picture 10" descr="A person running in the air&#10;&#10;Description automatically generated with low confidence">
            <a:extLst>
              <a:ext uri="{FF2B5EF4-FFF2-40B4-BE49-F238E27FC236}">
                <a16:creationId xmlns:a16="http://schemas.microsoft.com/office/drawing/2014/main" xmlns="" id="{C50C8B0E-E038-641D-B692-935AF0F0F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r="12142"/>
          <a:stretch/>
        </p:blipFill>
        <p:spPr>
          <a:xfrm>
            <a:off x="4918562" y="2348880"/>
            <a:ext cx="1955444" cy="2909747"/>
          </a:xfrm>
          <a:prstGeom prst="rect">
            <a:avLst/>
          </a:prstGeom>
        </p:spPr>
      </p:pic>
      <p:pic>
        <p:nvPicPr>
          <p:cNvPr id="15" name="Picture 14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4E491ECF-BE42-013A-36F4-09BEEA01C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20988"/>
          <a:stretch/>
        </p:blipFill>
        <p:spPr>
          <a:xfrm>
            <a:off x="6989827" y="2382067"/>
            <a:ext cx="2148719" cy="29688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679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Overall algorithm – work in progress</a:t>
            </a:r>
            <a:endParaRPr lang="bg-BG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D2DCAA-FACD-18D9-8994-FCB13BAB6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11" y="1970127"/>
            <a:ext cx="6309134" cy="3593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1368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Communications </a:t>
            </a:r>
            <a:endParaRPr lang="bg-BG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6DFE89-79AA-7C25-2C51-C9E642CA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19" y="2035455"/>
            <a:ext cx="5842951" cy="3382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0743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Interface (1)</a:t>
            </a:r>
            <a:endParaRPr lang="bg-BG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5E729E-7EA4-611F-A238-E51C90564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03" y="1889760"/>
            <a:ext cx="5921009" cy="422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27-28 June 2022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19755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Interface (2)</a:t>
            </a:r>
            <a:endParaRPr lang="bg-BG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B54A7B-63EB-77E0-B71E-F017AB297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2" y="1988840"/>
            <a:ext cx="4314825" cy="306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C03E2F-7663-EEC5-5A31-E20B459EF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7" y="1988840"/>
            <a:ext cx="4314825" cy="306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0866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Interface (3)</a:t>
            </a:r>
            <a:endParaRPr lang="bg-BG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746D48-5F68-9B44-06AE-E45778109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58" y="1780908"/>
            <a:ext cx="6310497" cy="448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48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8F81A-E918-93AD-E9E7-90AFC6F1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Done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AD962-E887-B928-20B3-BCD3403A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Kinect driver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Local connectivity and identification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Basic web interface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Prototype </a:t>
            </a:r>
            <a:r>
              <a:rPr lang="en-US" dirty="0" err="1">
                <a:solidFill>
                  <a:srgbClr val="00B050"/>
                </a:solidFill>
              </a:rPr>
              <a:t>Hololens</a:t>
            </a:r>
            <a:r>
              <a:rPr lang="en-US" dirty="0">
                <a:solidFill>
                  <a:srgbClr val="00B050"/>
                </a:solidFill>
              </a:rPr>
              <a:t> application</a:t>
            </a:r>
          </a:p>
          <a:p>
            <a:r>
              <a:rPr lang="en-US" dirty="0"/>
              <a:t>Algorithms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Camera calibration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Scene reconstruction including meshing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Scene extraction – extracting relevant parts from the scene</a:t>
            </a:r>
            <a:endParaRPr lang="bg-B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4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8F81A-E918-93AD-E9E7-90AFC6F1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To </a:t>
            </a:r>
            <a:r>
              <a:rPr lang="en-US" b="1" dirty="0" smtClean="0"/>
              <a:t>Do &amp; Challenges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AD962-E887-B928-20B3-BCD3403A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Software:</a:t>
            </a:r>
          </a:p>
          <a:p>
            <a:pPr lvl="1"/>
            <a:r>
              <a:rPr lang="en-US" dirty="0"/>
              <a:t>Improvements of the web interface</a:t>
            </a:r>
          </a:p>
          <a:p>
            <a:pPr lvl="1"/>
            <a:r>
              <a:rPr lang="en-US" dirty="0"/>
              <a:t>General software improvements</a:t>
            </a:r>
          </a:p>
          <a:p>
            <a:pPr lvl="1"/>
            <a:r>
              <a:rPr lang="en-US" dirty="0" err="1"/>
              <a:t>Hololens</a:t>
            </a:r>
            <a:r>
              <a:rPr lang="en-US" dirty="0"/>
              <a:t> application improvement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 </a:t>
            </a:r>
            <a:r>
              <a:rPr lang="en-US" dirty="0">
                <a:solidFill>
                  <a:srgbClr val="FF0000"/>
                </a:solidFill>
              </a:rPr>
              <a:t>time remote side connectivity and stream synchronization</a:t>
            </a:r>
          </a:p>
          <a:p>
            <a:r>
              <a:rPr lang="en-US" dirty="0" smtClean="0"/>
              <a:t>Algorithms</a:t>
            </a:r>
            <a:endParaRPr lang="en-US" dirty="0"/>
          </a:p>
          <a:p>
            <a:pPr lvl="1"/>
            <a:r>
              <a:rPr lang="en-US" dirty="0"/>
              <a:t>3D scene compression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Remote and local scene alignment (mixing the realities)</a:t>
            </a:r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5590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HOLOTWIN system</a:t>
            </a:r>
            <a:endParaRPr lang="bg-BG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037261-581B-B175-09DC-F31D4FA3B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3" y="2636913"/>
            <a:ext cx="8202015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F64BED-4D46-DCD8-490F-856B0375B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5" y="1031354"/>
            <a:ext cx="3337560" cy="1468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2348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30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A. </a:t>
            </a:r>
            <a:r>
              <a:rPr lang="en-US" sz="1400" dirty="0" err="1"/>
              <a:t>Manolova</a:t>
            </a:r>
            <a:r>
              <a:rPr lang="en-US" sz="1400" dirty="0"/>
              <a:t>, K. </a:t>
            </a:r>
            <a:r>
              <a:rPr lang="en-US" sz="1400" dirty="0" err="1"/>
              <a:t>Tonchev</a:t>
            </a:r>
            <a:r>
              <a:rPr lang="en-US" sz="1400" dirty="0"/>
              <a:t>, V. Poulkov, S. </a:t>
            </a:r>
            <a:r>
              <a:rPr lang="en-US" sz="1400" dirty="0" err="1"/>
              <a:t>Dixir</a:t>
            </a:r>
            <a:r>
              <a:rPr lang="en-US" sz="1400" dirty="0"/>
              <a:t>, and P. Lindgren, “Context-aware holographic communication based on semantic knowledge </a:t>
            </a:r>
            <a:r>
              <a:rPr lang="en-US" sz="1400" dirty="0" smtClean="0"/>
              <a:t>extraction.” </a:t>
            </a:r>
            <a:r>
              <a:rPr lang="en-US" sz="1400" dirty="0"/>
              <a:t>Wireless Personal Communications, pp. 1–13, 2021.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K. </a:t>
            </a:r>
            <a:r>
              <a:rPr lang="en-US" sz="1400" dirty="0" err="1"/>
              <a:t>Tonchev</a:t>
            </a:r>
            <a:r>
              <a:rPr lang="en-US" sz="1400" dirty="0"/>
              <a:t>, I. </a:t>
            </a:r>
            <a:r>
              <a:rPr lang="en-US" sz="1400" dirty="0" err="1"/>
              <a:t>Bozhilov</a:t>
            </a:r>
            <a:r>
              <a:rPr lang="en-US" sz="1400" dirty="0"/>
              <a:t>, R. </a:t>
            </a:r>
            <a:r>
              <a:rPr lang="en-US" sz="1400" dirty="0" err="1"/>
              <a:t>Petkova</a:t>
            </a:r>
            <a:r>
              <a:rPr lang="en-US" sz="1400" dirty="0"/>
              <a:t>, V. Poulkov, </a:t>
            </a:r>
            <a:r>
              <a:rPr lang="en-US" sz="1400" dirty="0" smtClean="0"/>
              <a:t>A. </a:t>
            </a:r>
            <a:r>
              <a:rPr lang="en-US" sz="1400" dirty="0" err="1" smtClean="0"/>
              <a:t>Manolova</a:t>
            </a:r>
            <a:r>
              <a:rPr lang="en-US" sz="1400" dirty="0"/>
              <a:t>, </a:t>
            </a:r>
            <a:r>
              <a:rPr lang="en-US" sz="1400" dirty="0" smtClean="0"/>
              <a:t>and P</a:t>
            </a:r>
            <a:r>
              <a:rPr lang="en-US" sz="1400" dirty="0"/>
              <a:t>. Lindgren, “Implementation requirements and system architecture </a:t>
            </a:r>
            <a:r>
              <a:rPr lang="en-US" sz="1400" dirty="0" smtClean="0"/>
              <a:t>for mixed </a:t>
            </a:r>
            <a:r>
              <a:rPr lang="en-US" sz="1400" dirty="0"/>
              <a:t>reality </a:t>
            </a:r>
            <a:r>
              <a:rPr lang="en-US" sz="1400" dirty="0" err="1" smtClean="0"/>
              <a:t>telepresence</a:t>
            </a:r>
            <a:r>
              <a:rPr lang="en-US" sz="1400" dirty="0" smtClean="0"/>
              <a:t> application </a:t>
            </a:r>
            <a:r>
              <a:rPr lang="en-US" sz="1400" dirty="0"/>
              <a:t>scenario,” in 2021 24th </a:t>
            </a:r>
            <a:r>
              <a:rPr lang="en-US" sz="1400" dirty="0" smtClean="0"/>
              <a:t>International Symposium </a:t>
            </a:r>
            <a:r>
              <a:rPr lang="en-US" sz="1400" dirty="0"/>
              <a:t>on Wireless Personal </a:t>
            </a:r>
            <a:r>
              <a:rPr lang="en-US" sz="1400" dirty="0" smtClean="0"/>
              <a:t>Multimedia Communications (WPMC</a:t>
            </a:r>
            <a:r>
              <a:rPr lang="en-US" sz="1400" dirty="0"/>
              <a:t>), 2021, pp. 1–6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K. </a:t>
            </a:r>
            <a:r>
              <a:rPr lang="en-US" sz="1400" dirty="0" err="1"/>
              <a:t>Tonchev</a:t>
            </a:r>
            <a:r>
              <a:rPr lang="en-US" sz="1400" dirty="0"/>
              <a:t>, A. </a:t>
            </a:r>
            <a:r>
              <a:rPr lang="en-US" sz="1400" dirty="0" err="1"/>
              <a:t>Manolova</a:t>
            </a:r>
            <a:r>
              <a:rPr lang="en-US" sz="1400" dirty="0"/>
              <a:t>, N. </a:t>
            </a:r>
            <a:r>
              <a:rPr lang="en-US" sz="1400" dirty="0" err="1"/>
              <a:t>Neshov</a:t>
            </a:r>
            <a:r>
              <a:rPr lang="en-US" sz="1400" dirty="0"/>
              <a:t>, and V. Poulkov, “</a:t>
            </a:r>
            <a:r>
              <a:rPr lang="en-US" sz="1400" dirty="0" err="1"/>
              <a:t>Rgb</a:t>
            </a:r>
            <a:r>
              <a:rPr lang="en-US" sz="1400" dirty="0"/>
              <a:t>-d </a:t>
            </a:r>
            <a:r>
              <a:rPr lang="en-US" sz="1400" dirty="0" smtClean="0"/>
              <a:t>sensors extrinsic </a:t>
            </a:r>
            <a:r>
              <a:rPr lang="en-US" sz="1400" dirty="0"/>
              <a:t>calibration in controlled environment,” in 11th IEEE </a:t>
            </a:r>
            <a:r>
              <a:rPr lang="en-US" sz="1400" dirty="0" smtClean="0"/>
              <a:t>IDAACS 2021</a:t>
            </a:r>
            <a:r>
              <a:rPr lang="en-US" sz="1400" dirty="0"/>
              <a:t>, vol. 2. IEEE, 2021, pp. 730–735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err="1" smtClean="0"/>
              <a:t>Krasimir</a:t>
            </a:r>
            <a:r>
              <a:rPr lang="en-US" sz="1400" dirty="0" smtClean="0"/>
              <a:t> </a:t>
            </a:r>
            <a:r>
              <a:rPr lang="en-US" sz="1400" dirty="0" err="1"/>
              <a:t>Tonchev</a:t>
            </a:r>
            <a:r>
              <a:rPr lang="en-US" sz="1400" dirty="0"/>
              <a:t>, </a:t>
            </a:r>
            <a:r>
              <a:rPr lang="en-US" sz="1400" dirty="0" err="1"/>
              <a:t>Nikolay</a:t>
            </a:r>
            <a:r>
              <a:rPr lang="en-US" sz="1400" dirty="0"/>
              <a:t> </a:t>
            </a:r>
            <a:r>
              <a:rPr lang="en-US" sz="1400" dirty="0" err="1"/>
              <a:t>Neshov</a:t>
            </a:r>
            <a:r>
              <a:rPr lang="en-US" sz="1400" dirty="0"/>
              <a:t>, </a:t>
            </a:r>
            <a:r>
              <a:rPr lang="en-US" sz="1400" dirty="0" err="1"/>
              <a:t>Radostina</a:t>
            </a:r>
            <a:r>
              <a:rPr lang="en-US" sz="1400" dirty="0"/>
              <a:t> </a:t>
            </a:r>
            <a:r>
              <a:rPr lang="en-US" sz="1400" dirty="0" err="1"/>
              <a:t>Petkova</a:t>
            </a:r>
            <a:r>
              <a:rPr lang="en-US" sz="1400" dirty="0"/>
              <a:t>, </a:t>
            </a:r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Manolova</a:t>
            </a:r>
            <a:r>
              <a:rPr lang="en-US" sz="1400" dirty="0"/>
              <a:t>, Vladimir </a:t>
            </a:r>
            <a:r>
              <a:rPr lang="en-US" sz="1400" dirty="0" smtClean="0"/>
              <a:t>Poulkov. </a:t>
            </a:r>
            <a:r>
              <a:rPr lang="en-US" sz="1400" dirty="0" err="1" smtClean="0"/>
              <a:t>Kinect</a:t>
            </a:r>
            <a:r>
              <a:rPr lang="en-US" sz="1400" dirty="0" smtClean="0"/>
              <a:t> </a:t>
            </a:r>
            <a:r>
              <a:rPr lang="en-US" sz="1400" dirty="0"/>
              <a:t>sensors network calibration in </a:t>
            </a:r>
            <a:r>
              <a:rPr lang="en-US" sz="1400" dirty="0" smtClean="0"/>
              <a:t>controlled environment </a:t>
            </a:r>
            <a:r>
              <a:rPr lang="en-US" sz="1400" dirty="0"/>
              <a:t>based on semantic </a:t>
            </a:r>
            <a:r>
              <a:rPr lang="en-US" sz="1400" dirty="0" smtClean="0"/>
              <a:t>information. Proceedings of </a:t>
            </a:r>
            <a:r>
              <a:rPr lang="en-US" sz="1400" dirty="0"/>
              <a:t>the IEEE International Black Sea Conference on Communications and </a:t>
            </a:r>
            <a:r>
              <a:rPr lang="en-US" sz="1400" dirty="0" smtClean="0"/>
              <a:t>Networking. June 2022. To appear.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err="1" smtClean="0"/>
              <a:t>Radostina</a:t>
            </a:r>
            <a:r>
              <a:rPr lang="en-US" sz="1400" dirty="0" smtClean="0"/>
              <a:t> </a:t>
            </a:r>
            <a:r>
              <a:rPr lang="en-US" sz="1400" dirty="0" err="1" smtClean="0"/>
              <a:t>Petkova</a:t>
            </a:r>
            <a:r>
              <a:rPr lang="en-US" sz="1400" dirty="0" smtClean="0"/>
              <a:t> </a:t>
            </a:r>
            <a:r>
              <a:rPr lang="en-US" sz="1400" dirty="0"/>
              <a:t>, </a:t>
            </a:r>
            <a:r>
              <a:rPr lang="en-US" sz="1400" dirty="0" err="1"/>
              <a:t>Krasimir</a:t>
            </a:r>
            <a:r>
              <a:rPr lang="en-US" sz="1400" dirty="0"/>
              <a:t> </a:t>
            </a:r>
            <a:r>
              <a:rPr lang="en-US" sz="1400" dirty="0" err="1"/>
              <a:t>Tonchev</a:t>
            </a:r>
            <a:r>
              <a:rPr lang="en-US" sz="1400" dirty="0"/>
              <a:t> , </a:t>
            </a:r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Manolova</a:t>
            </a:r>
            <a:r>
              <a:rPr lang="en-US" sz="1400" dirty="0"/>
              <a:t> , Vladimir </a:t>
            </a:r>
            <a:r>
              <a:rPr lang="en-US" sz="1400" dirty="0" smtClean="0"/>
              <a:t>Poulkov. 3D </a:t>
            </a:r>
            <a:r>
              <a:rPr lang="en-US" sz="1400" dirty="0"/>
              <a:t>scene extraction using </a:t>
            </a:r>
            <a:r>
              <a:rPr lang="en-US" sz="1400" dirty="0" smtClean="0"/>
              <a:t>plane detection algorithm. </a:t>
            </a:r>
            <a:r>
              <a:rPr lang="en-US" sz="1400" dirty="0">
                <a:solidFill>
                  <a:srgbClr val="1F497D"/>
                </a:solidFill>
              </a:rPr>
              <a:t>Proceedings of the IEEE International Black Sea Conference on Communications and Networking. June 2022. To </a:t>
            </a:r>
            <a:r>
              <a:rPr lang="en-US" sz="1400" dirty="0" smtClean="0">
                <a:solidFill>
                  <a:srgbClr val="1F497D"/>
                </a:solidFill>
              </a:rPr>
              <a:t>appear.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5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.freepik.com/free-vector/5g-technology-concept-with-icons-digital-element-white-background_99087-119.jpg?size=626&amp;ext=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6133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0698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115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Sensors Calibration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4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388448" cy="4185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approach for calibration of the </a:t>
            </a:r>
            <a:r>
              <a:rPr lang="en-US" sz="2400" dirty="0" err="1" smtClean="0"/>
              <a:t>Kinect</a:t>
            </a:r>
            <a:r>
              <a:rPr lang="en-US" sz="2400" dirty="0" smtClean="0"/>
              <a:t> sensors </a:t>
            </a:r>
            <a:r>
              <a:rPr lang="en-US" sz="2400" dirty="0"/>
              <a:t>network </a:t>
            </a:r>
            <a:r>
              <a:rPr lang="en-US" sz="2400" dirty="0" smtClean="0"/>
              <a:t>is based on using </a:t>
            </a:r>
            <a:r>
              <a:rPr lang="en-US" sz="2400" dirty="0"/>
              <a:t>objects </a:t>
            </a:r>
            <a:r>
              <a:rPr lang="en-US" sz="2400" dirty="0" smtClean="0"/>
              <a:t>having a </a:t>
            </a:r>
            <a:r>
              <a:rPr lang="en-US" sz="2400" dirty="0"/>
              <a:t>semantic </a:t>
            </a:r>
            <a:r>
              <a:rPr lang="en-US" sz="2400" dirty="0" smtClean="0"/>
              <a:t>meaning.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</a:t>
            </a:r>
            <a:r>
              <a:rPr lang="en-US" sz="2400" dirty="0"/>
              <a:t>goal is to avoid the necessity for dedicated markers, which complicates the calibration procedure. 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chosen objects with semantic meaning are </a:t>
            </a:r>
            <a:r>
              <a:rPr lang="en-US" sz="2400" dirty="0"/>
              <a:t>part </a:t>
            </a:r>
            <a:r>
              <a:rPr lang="en-US" sz="2400" dirty="0" smtClean="0"/>
              <a:t>of the Bee Cube infrastructure, considered as a “controlled environment”.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The </a:t>
            </a:r>
            <a:r>
              <a:rPr lang="en-US" sz="2400" dirty="0"/>
              <a:t>experimental </a:t>
            </a:r>
            <a:r>
              <a:rPr lang="en-US" sz="2400" dirty="0" smtClean="0"/>
              <a:t>results, show </a:t>
            </a:r>
            <a:r>
              <a:rPr lang="en-US" sz="2400" dirty="0"/>
              <a:t>that </a:t>
            </a:r>
            <a:r>
              <a:rPr lang="en-US" sz="2400" dirty="0" smtClean="0"/>
              <a:t>such </a:t>
            </a:r>
            <a:r>
              <a:rPr lang="en-US" sz="2400" dirty="0"/>
              <a:t>approach for semantic </a:t>
            </a:r>
            <a:r>
              <a:rPr lang="en-US" sz="2400" dirty="0" smtClean="0"/>
              <a:t>calibration delivers </a:t>
            </a:r>
            <a:r>
              <a:rPr lang="en-US" sz="2400" dirty="0"/>
              <a:t>high accuracy results, similar to </a:t>
            </a:r>
            <a:r>
              <a:rPr lang="en-US" sz="2400" dirty="0" smtClean="0"/>
              <a:t>these of </a:t>
            </a:r>
            <a:r>
              <a:rPr lang="en-US" sz="2400" dirty="0" err="1" smtClean="0"/>
              <a:t>SotA</a:t>
            </a:r>
            <a:r>
              <a:rPr lang="en-US" sz="2400" dirty="0" smtClean="0"/>
              <a:t> algorithms used for the calibration of a network of </a:t>
            </a:r>
            <a:r>
              <a:rPr lang="en-US" sz="2400" dirty="0" err="1" smtClean="0"/>
              <a:t>Kinect</a:t>
            </a:r>
            <a:r>
              <a:rPr lang="en-US" sz="2400" dirty="0" smtClean="0"/>
              <a:t> sensors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85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71068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79EEDD56-DBD2-3181-D1ED-4913ECEC4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9659"/>
            <a:ext cx="2505914" cy="4401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5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3563888" y="1764213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>
                <a:solidFill>
                  <a:srgbClr val="1F497D"/>
                </a:solidFill>
              </a:rPr>
              <a:t>The algorithm takes as input sequence of up to 50 frames of point cloud (PCL) data of a static scene from each </a:t>
            </a:r>
            <a:r>
              <a:rPr lang="en-US" dirty="0" err="1">
                <a:solidFill>
                  <a:srgbClr val="1F497D"/>
                </a:solidFill>
              </a:rPr>
              <a:t>Kinect</a:t>
            </a:r>
            <a:r>
              <a:rPr lang="en-US" dirty="0">
                <a:solidFill>
                  <a:srgbClr val="1F497D"/>
                </a:solidFill>
              </a:rPr>
              <a:t> sensor. </a:t>
            </a:r>
            <a:endParaRPr lang="en-US" dirty="0" smtClean="0">
              <a:solidFill>
                <a:srgbClr val="1F497D"/>
              </a:solidFill>
            </a:endParaRPr>
          </a:p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 smtClean="0">
                <a:solidFill>
                  <a:srgbClr val="1F497D"/>
                </a:solidFill>
              </a:rPr>
              <a:t>This </a:t>
            </a:r>
            <a:r>
              <a:rPr lang="en-US" dirty="0">
                <a:solidFill>
                  <a:srgbClr val="1F497D"/>
                </a:solidFill>
              </a:rPr>
              <a:t>data is initially filtered and averaged to remove noise and process missing 3D data. At the end, single frame of PCL data is delivered. </a:t>
            </a:r>
          </a:p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>
                <a:solidFill>
                  <a:srgbClr val="1F497D"/>
                </a:solidFill>
              </a:rPr>
              <a:t>This frame is split into RGB and 3D data. </a:t>
            </a:r>
            <a:endParaRPr lang="en-US" dirty="0" smtClean="0">
              <a:solidFill>
                <a:srgbClr val="1F497D"/>
              </a:solidFill>
            </a:endParaRPr>
          </a:p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 smtClean="0">
                <a:solidFill>
                  <a:srgbClr val="1F497D"/>
                </a:solidFill>
              </a:rPr>
              <a:t>The </a:t>
            </a:r>
            <a:r>
              <a:rPr lang="en-US" dirty="0">
                <a:solidFill>
                  <a:srgbClr val="1F497D"/>
                </a:solidFill>
              </a:rPr>
              <a:t>RGB data is fed to the color scheme detection algorithm, which implements deep learning based object detection to extract the scheme. </a:t>
            </a:r>
          </a:p>
        </p:txBody>
      </p:sp>
    </p:spTree>
    <p:extLst>
      <p:ext uri="{BB962C8B-B14F-4D97-AF65-F5344CB8AC3E}">
        <p14:creationId xmlns:p14="http://schemas.microsoft.com/office/powerpoint/2010/main" val="1574427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64000"/>
            <a:ext cx="8712000" cy="71068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79EEDD56-DBD2-3181-D1ED-4913ECEC4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9659"/>
            <a:ext cx="2505914" cy="4401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6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3563888" y="1764213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 smtClean="0">
                <a:solidFill>
                  <a:srgbClr val="1F497D"/>
                </a:solidFill>
              </a:rPr>
              <a:t>The </a:t>
            </a:r>
            <a:r>
              <a:rPr lang="en-US" dirty="0">
                <a:solidFill>
                  <a:srgbClr val="1F497D"/>
                </a:solidFill>
              </a:rPr>
              <a:t>detection algorithm also extracts 2D </a:t>
            </a:r>
            <a:r>
              <a:rPr lang="en-US" dirty="0" err="1">
                <a:solidFill>
                  <a:srgbClr val="1F497D"/>
                </a:solidFill>
              </a:rPr>
              <a:t>keypoints</a:t>
            </a:r>
            <a:r>
              <a:rPr lang="en-US" dirty="0">
                <a:solidFill>
                  <a:srgbClr val="1F497D"/>
                </a:solidFill>
              </a:rPr>
              <a:t>. These key-points are further used for coarse </a:t>
            </a:r>
            <a:r>
              <a:rPr lang="en-US" dirty="0" err="1">
                <a:solidFill>
                  <a:srgbClr val="1F497D"/>
                </a:solidFill>
              </a:rPr>
              <a:t>extrinsics</a:t>
            </a:r>
            <a:r>
              <a:rPr lang="en-US" dirty="0">
                <a:solidFill>
                  <a:srgbClr val="1F497D"/>
                </a:solidFill>
              </a:rPr>
              <a:t> estimation. </a:t>
            </a:r>
            <a:endParaRPr lang="en-US" dirty="0" smtClean="0">
              <a:solidFill>
                <a:srgbClr val="1F497D"/>
              </a:solidFill>
            </a:endParaRPr>
          </a:p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 smtClean="0">
                <a:solidFill>
                  <a:srgbClr val="1F497D"/>
                </a:solidFill>
              </a:rPr>
              <a:t>This </a:t>
            </a:r>
            <a:r>
              <a:rPr lang="en-US" dirty="0">
                <a:solidFill>
                  <a:srgbClr val="1F497D"/>
                </a:solidFill>
              </a:rPr>
              <a:t>is done by 2D-3D projection of key-points and delivers initial estimation of the rigid transformations. </a:t>
            </a:r>
          </a:p>
          <a:p>
            <a:pPr lvl="0">
              <a:spcAft>
                <a:spcPts val="1200"/>
              </a:spcAft>
              <a:buClr>
                <a:srgbClr val="9BBB59"/>
              </a:buClr>
            </a:pPr>
            <a:r>
              <a:rPr lang="en-US" dirty="0">
                <a:solidFill>
                  <a:srgbClr val="1F497D"/>
                </a:solidFill>
              </a:rPr>
              <a:t>This initial estimation is further refined by Refinement algorithm, which detects the </a:t>
            </a:r>
            <a:r>
              <a:rPr lang="en-US" dirty="0" err="1">
                <a:solidFill>
                  <a:srgbClr val="1F497D"/>
                </a:solidFill>
              </a:rPr>
              <a:t>BeeCube</a:t>
            </a:r>
            <a:r>
              <a:rPr lang="en-US" dirty="0">
                <a:solidFill>
                  <a:srgbClr val="1F497D"/>
                </a:solidFill>
              </a:rPr>
              <a:t> walls and performs global optimization in order to produce the final refined rotation and translation</a:t>
            </a:r>
            <a:r>
              <a:rPr lang="en-US" sz="1400" dirty="0">
                <a:solidFill>
                  <a:srgbClr val="1F497D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204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2F6BE970-3942-79E9-FA49-311ABFF1A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7684"/>
            <a:ext cx="5403458" cy="42328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2833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8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869369" y="1988840"/>
            <a:ext cx="79746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color scheme printed on the table selected for </a:t>
            </a:r>
            <a:r>
              <a:rPr lang="en-US" dirty="0" smtClean="0"/>
              <a:t>semantic calibration </a:t>
            </a:r>
            <a:r>
              <a:rPr lang="en-US" dirty="0"/>
              <a:t>has a distinctive edge, color gradients and </a:t>
            </a:r>
            <a:r>
              <a:rPr lang="en-US" dirty="0" smtClean="0"/>
              <a:t>corners, which </a:t>
            </a:r>
            <a:r>
              <a:rPr lang="en-US" dirty="0"/>
              <a:t>makes it suitable for detection using modern </a:t>
            </a:r>
            <a:r>
              <a:rPr lang="en-US" dirty="0" smtClean="0"/>
              <a:t>deep learning </a:t>
            </a:r>
            <a:r>
              <a:rPr lang="en-US" dirty="0"/>
              <a:t>algorithms.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One </a:t>
            </a:r>
            <a:r>
              <a:rPr lang="en-US" dirty="0"/>
              <a:t>of the most popular and </a:t>
            </a:r>
            <a:r>
              <a:rPr lang="en-US" dirty="0" smtClean="0"/>
              <a:t>robust object </a:t>
            </a:r>
            <a:r>
              <a:rPr lang="en-US" dirty="0"/>
              <a:t>detector is </a:t>
            </a:r>
            <a:r>
              <a:rPr lang="en-US" dirty="0" smtClean="0"/>
              <a:t>YOLO. </a:t>
            </a:r>
            <a:r>
              <a:rPr lang="en-US" dirty="0"/>
              <a:t>It is a convolution </a:t>
            </a:r>
            <a:r>
              <a:rPr lang="en-US" dirty="0" smtClean="0"/>
              <a:t>neural network </a:t>
            </a:r>
            <a:r>
              <a:rPr lang="en-US" dirty="0"/>
              <a:t>predicting class probabilities in its output layer, </a:t>
            </a:r>
            <a:r>
              <a:rPr lang="en-US" dirty="0" smtClean="0"/>
              <a:t>for each </a:t>
            </a:r>
            <a:r>
              <a:rPr lang="en-US" dirty="0"/>
              <a:t>of the objects it was trained for.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dirty="0" smtClean="0"/>
              <a:t>trained models </a:t>
            </a:r>
            <a:r>
              <a:rPr lang="en-US" dirty="0"/>
              <a:t>available on the Internet are not suitable for this </a:t>
            </a:r>
            <a:r>
              <a:rPr lang="en-US" dirty="0" smtClean="0"/>
              <a:t>case. Furthermore</a:t>
            </a:r>
            <a:r>
              <a:rPr lang="en-US" dirty="0"/>
              <a:t>, there are some variants of YOLO which </a:t>
            </a:r>
            <a:r>
              <a:rPr lang="en-US" dirty="0" smtClean="0"/>
              <a:t>might perform </a:t>
            </a:r>
            <a:r>
              <a:rPr lang="en-US" dirty="0"/>
              <a:t>better over the others.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Because </a:t>
            </a:r>
            <a:r>
              <a:rPr lang="en-US" dirty="0"/>
              <a:t>of this, evaluation </a:t>
            </a:r>
            <a:r>
              <a:rPr lang="en-US" dirty="0" smtClean="0"/>
              <a:t>and comparison </a:t>
            </a:r>
            <a:r>
              <a:rPr lang="en-US" dirty="0"/>
              <a:t>of four YOLO variants </a:t>
            </a:r>
            <a:r>
              <a:rPr lang="en-US" dirty="0" smtClean="0"/>
              <a:t>was </a:t>
            </a:r>
            <a:r>
              <a:rPr lang="en-US" dirty="0"/>
              <a:t>done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one with </a:t>
            </a:r>
            <a:r>
              <a:rPr lang="en-US" dirty="0"/>
              <a:t>best results is selected as color scheme detector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81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2431D-ECB1-2336-1660-884AA23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1F497D"/>
                </a:solidFill>
              </a:rPr>
              <a:t>Kinect</a:t>
            </a:r>
            <a:r>
              <a:rPr lang="en-US" b="1" dirty="0">
                <a:solidFill>
                  <a:srgbClr val="1F497D"/>
                </a:solidFill>
              </a:rPr>
              <a:t> Sensors Calibration</a:t>
            </a:r>
            <a:endParaRPr lang="bg-BG" b="1" dirty="0"/>
          </a:p>
        </p:txBody>
      </p:sp>
      <p:pic>
        <p:nvPicPr>
          <p:cNvPr id="9" name="Picture 8" descr="A picture containing text, indoor, worktable, different&#10;&#10;Description automatically generated">
            <a:extLst>
              <a:ext uri="{FF2B5EF4-FFF2-40B4-BE49-F238E27FC236}">
                <a16:creationId xmlns:a16="http://schemas.microsoft.com/office/drawing/2014/main" xmlns="" id="{982F4CE7-4FED-9D6F-B60F-DE9D3FBA7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112568" cy="386596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27-28 June 2022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CONASENSE 2022 Symposium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DAA3-026A-40C7-917D-1D27C53C0D14}" type="slidenum">
              <a:rPr lang="bg-BG" smtClean="0"/>
              <a:t>9</a:t>
            </a:fld>
            <a:endParaRPr lang="bg-BG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10538"/>
              </p:ext>
            </p:extLst>
          </p:nvPr>
        </p:nvGraphicFramePr>
        <p:xfrm>
          <a:off x="5955568" y="1988840"/>
          <a:ext cx="294514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995490"/>
                <a:gridCol w="967937"/>
                <a:gridCol w="9817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Accuracy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Artificial data,%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Accuracy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 data,%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YOLOv5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Poly-YOLO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Polygon-YOLOv5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YOLOv5-Face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12160" y="3861048"/>
            <a:ext cx="2915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YOLOv5 results </a:t>
            </a:r>
            <a:r>
              <a:rPr lang="en-US" sz="1400" dirty="0">
                <a:solidFill>
                  <a:srgbClr val="FF0000"/>
                </a:solidFill>
              </a:rPr>
              <a:t>are good enough for </a:t>
            </a:r>
            <a:r>
              <a:rPr lang="en-US" sz="1400" dirty="0" smtClean="0">
                <a:solidFill>
                  <a:srgbClr val="FF0000"/>
                </a:solidFill>
              </a:rPr>
              <a:t>practical purposes</a:t>
            </a:r>
            <a:r>
              <a:rPr lang="en-US" sz="1400" dirty="0">
                <a:solidFill>
                  <a:srgbClr val="FF0000"/>
                </a:solidFill>
              </a:rPr>
              <a:t>, but they </a:t>
            </a:r>
            <a:r>
              <a:rPr lang="en-US" sz="1400" dirty="0" smtClean="0">
                <a:solidFill>
                  <a:srgbClr val="FF0000"/>
                </a:solidFill>
              </a:rPr>
              <a:t>do not </a:t>
            </a:r>
            <a:r>
              <a:rPr lang="en-US" sz="1400" dirty="0">
                <a:solidFill>
                  <a:srgbClr val="FF0000"/>
                </a:solidFill>
              </a:rPr>
              <a:t>provide a 2D key-points coordinates. So </a:t>
            </a:r>
            <a:r>
              <a:rPr lang="en-US" sz="1400" dirty="0" smtClean="0">
                <a:solidFill>
                  <a:srgbClr val="FF0000"/>
                </a:solidFill>
              </a:rPr>
              <a:t>they are </a:t>
            </a:r>
            <a:r>
              <a:rPr lang="en-US" sz="1400" dirty="0">
                <a:solidFill>
                  <a:srgbClr val="FF0000"/>
                </a:solidFill>
              </a:rPr>
              <a:t>used only for reference.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573325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detections on real data of each YOLO </a:t>
            </a:r>
            <a:r>
              <a:rPr lang="en-US" dirty="0" smtClean="0"/>
              <a:t>variant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36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1417</TotalTime>
  <Words>1684</Words>
  <Application>Microsoft Office PowerPoint</Application>
  <PresentationFormat>On-screen Show (4:3)</PresentationFormat>
  <Paragraphs>228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Urban</vt:lpstr>
      <vt:lpstr>Custom Design</vt:lpstr>
      <vt:lpstr>1_Urban</vt:lpstr>
      <vt:lpstr>Challenges in the Design of a Holographic Telepresence System - current outcomes from the implementation of a use case scenario</vt:lpstr>
      <vt:lpstr>STRUCTURE of the TALK</vt:lpstr>
      <vt:lpstr>HOLOTWIN system</vt:lpstr>
      <vt:lpstr>Kinect Sensors Calibration</vt:lpstr>
      <vt:lpstr>Kinect Sensors Calibration</vt:lpstr>
      <vt:lpstr>Kinect Sensors Calibration</vt:lpstr>
      <vt:lpstr>Kinect Sensors Calibration</vt:lpstr>
      <vt:lpstr>Kinect Sensors Calibration</vt:lpstr>
      <vt:lpstr>Kinect Sensors Calibration</vt:lpstr>
      <vt:lpstr>Kinect Sensors Calibration</vt:lpstr>
      <vt:lpstr>Kinect Sensors Calibration</vt:lpstr>
      <vt:lpstr>BeeCube Environment Extraction</vt:lpstr>
      <vt:lpstr>BeeCube Environment Extraction</vt:lpstr>
      <vt:lpstr>BeeCube Environment Extraction</vt:lpstr>
      <vt:lpstr>BeeCube Environment Extraction </vt:lpstr>
      <vt:lpstr>BeeCube Environment Extraction</vt:lpstr>
      <vt:lpstr>BeeCube Environment Extraction</vt:lpstr>
      <vt:lpstr>BeeCube Environment Extraction</vt:lpstr>
      <vt:lpstr>BeeCube Environment Extraction </vt:lpstr>
      <vt:lpstr>BeeCube Environment Extraction</vt:lpstr>
      <vt:lpstr>Human Body Reconstruction </vt:lpstr>
      <vt:lpstr>Deep Body Compression – work in progress</vt:lpstr>
      <vt:lpstr>Overall algorithm – work in progress</vt:lpstr>
      <vt:lpstr>Communications </vt:lpstr>
      <vt:lpstr>Web Interface (1)</vt:lpstr>
      <vt:lpstr>Web Interface (2)</vt:lpstr>
      <vt:lpstr>Web Interface (3)</vt:lpstr>
      <vt:lpstr>Things Done</vt:lpstr>
      <vt:lpstr>Things To Do &amp; Challenges</vt:lpstr>
      <vt:lpstr>REFERENCES</vt:lpstr>
      <vt:lpstr>THANK YOU!</vt:lpstr>
    </vt:vector>
  </TitlesOfParts>
  <Company>TU-SOFIA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Pavlina Koleva</dc:creator>
  <cp:lastModifiedBy>Vladimir Poulkov</cp:lastModifiedBy>
  <cp:revision>297</cp:revision>
  <dcterms:created xsi:type="dcterms:W3CDTF">2020-03-11T08:53:32Z</dcterms:created>
  <dcterms:modified xsi:type="dcterms:W3CDTF">2022-06-24T12:48:51Z</dcterms:modified>
</cp:coreProperties>
</file>